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80" r:id="rId3"/>
    <p:sldId id="289" r:id="rId4"/>
    <p:sldId id="290" r:id="rId5"/>
    <p:sldId id="257" r:id="rId6"/>
    <p:sldId id="259" r:id="rId7"/>
    <p:sldId id="260" r:id="rId8"/>
    <p:sldId id="261" r:id="rId9"/>
    <p:sldId id="262" r:id="rId10"/>
    <p:sldId id="263" r:id="rId11"/>
    <p:sldId id="264" r:id="rId12"/>
    <p:sldId id="266" r:id="rId13"/>
    <p:sldId id="265" r:id="rId14"/>
    <p:sldId id="258" r:id="rId15"/>
    <p:sldId id="267" r:id="rId16"/>
    <p:sldId id="268" r:id="rId17"/>
    <p:sldId id="270" r:id="rId18"/>
    <p:sldId id="283" r:id="rId19"/>
    <p:sldId id="284" r:id="rId20"/>
    <p:sldId id="272" r:id="rId21"/>
    <p:sldId id="277" r:id="rId22"/>
    <p:sldId id="286" r:id="rId23"/>
    <p:sldId id="287" r:id="rId24"/>
    <p:sldId id="288" r:id="rId25"/>
    <p:sldId id="278" r:id="rId26"/>
  </p:sldIdLst>
  <p:sldSz cx="12192000" cy="6858000"/>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8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7" autoAdjust="0"/>
    <p:restoredTop sz="94660"/>
  </p:normalViewPr>
  <p:slideViewPr>
    <p:cSldViewPr snapToGrid="0">
      <p:cViewPr varScale="1">
        <p:scale>
          <a:sx n="78" d="100"/>
          <a:sy n="78" d="100"/>
        </p:scale>
        <p:origin x="102" y="6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0258FA0B-7C4B-48C6-BE20-F96073CF3C3A}" type="datetimeFigureOut">
              <a:rPr kumimoji="1" lang="ja-JP" altLang="en-US" smtClean="0"/>
              <a:t>2017/2/7</a:t>
            </a:fld>
            <a:endParaRPr kumimoji="1" lang="ja-JP" altLang="en-US"/>
          </a:p>
        </p:txBody>
      </p:sp>
      <p:sp>
        <p:nvSpPr>
          <p:cNvPr id="4" name="フッター プレースホルダー 3"/>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9C34FA45-EC28-48AC-A4CE-A4368961AED7}" type="slidenum">
              <a:rPr kumimoji="1" lang="ja-JP" altLang="en-US" smtClean="0"/>
              <a:t>‹#›</a:t>
            </a:fld>
            <a:endParaRPr kumimoji="1" lang="ja-JP" altLang="en-US"/>
          </a:p>
        </p:txBody>
      </p:sp>
    </p:spTree>
    <p:extLst>
      <p:ext uri="{BB962C8B-B14F-4D97-AF65-F5344CB8AC3E}">
        <p14:creationId xmlns:p14="http://schemas.microsoft.com/office/powerpoint/2010/main" val="714887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77D7B309-FB49-438C-B1ED-8DEF7630B98E}" type="datetimeFigureOut">
              <a:rPr kumimoji="1" lang="ja-JP" altLang="en-US" smtClean="0"/>
              <a:t>2017/2/6</a:t>
            </a:fld>
            <a:endParaRPr kumimoji="1" lang="ja-JP" altLang="en-US"/>
          </a:p>
        </p:txBody>
      </p:sp>
      <p:sp>
        <p:nvSpPr>
          <p:cNvPr id="4" name="スライド イメージ プレースホルダー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373AC567-F0F2-4760-A0E1-7CBDBF9560B7}" type="slidenum">
              <a:rPr kumimoji="1" lang="ja-JP" altLang="en-US" smtClean="0"/>
              <a:t>‹#›</a:t>
            </a:fld>
            <a:endParaRPr kumimoji="1" lang="ja-JP" altLang="en-US"/>
          </a:p>
        </p:txBody>
      </p:sp>
    </p:spTree>
    <p:extLst>
      <p:ext uri="{BB962C8B-B14F-4D97-AF65-F5344CB8AC3E}">
        <p14:creationId xmlns:p14="http://schemas.microsoft.com/office/powerpoint/2010/main" val="2534176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3AC567-F0F2-4760-A0E1-7CBDBF9560B7}" type="slidenum">
              <a:rPr kumimoji="1" lang="ja-JP" altLang="en-US" smtClean="0"/>
              <a:t>3</a:t>
            </a:fld>
            <a:endParaRPr kumimoji="1" lang="ja-JP" altLang="en-US"/>
          </a:p>
        </p:txBody>
      </p:sp>
    </p:spTree>
    <p:extLst>
      <p:ext uri="{BB962C8B-B14F-4D97-AF65-F5344CB8AC3E}">
        <p14:creationId xmlns:p14="http://schemas.microsoft.com/office/powerpoint/2010/main" val="3284558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73AC567-F0F2-4760-A0E1-7CBDBF9560B7}" type="slidenum">
              <a:rPr kumimoji="1" lang="ja-JP" altLang="en-US" smtClean="0"/>
              <a:t>8</a:t>
            </a:fld>
            <a:endParaRPr kumimoji="1" lang="ja-JP" altLang="en-US"/>
          </a:p>
        </p:txBody>
      </p:sp>
    </p:spTree>
    <p:extLst>
      <p:ext uri="{BB962C8B-B14F-4D97-AF65-F5344CB8AC3E}">
        <p14:creationId xmlns:p14="http://schemas.microsoft.com/office/powerpoint/2010/main" val="2919317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この第</a:t>
            </a:r>
            <a:r>
              <a:rPr kumimoji="1" lang="en-US" altLang="ja-JP" dirty="0"/>
              <a:t>2</a:t>
            </a:r>
            <a:r>
              <a:rPr kumimoji="1" lang="ja-JP" altLang="en-US" dirty="0"/>
              <a:t>章の頁の最後に次の</a:t>
            </a:r>
            <a:r>
              <a:rPr kumimoji="1" lang="en-US" altLang="ja-JP" dirty="0"/>
              <a:t>2</a:t>
            </a:r>
            <a:r>
              <a:rPr kumimoji="1" lang="ja-JP" altLang="en-US" dirty="0"/>
              <a:t>点の紹介：</a:t>
            </a:r>
            <a:endParaRPr kumimoji="1" lang="en-US" altLang="ja-JP" dirty="0"/>
          </a:p>
          <a:p>
            <a:r>
              <a:rPr kumimoji="1" lang="ja-JP" altLang="en-US" dirty="0"/>
              <a:t>①消費財を対象としたモノの輸出の流れにおける輸出マーケティングの範囲の紹介</a:t>
            </a:r>
            <a:endParaRPr kumimoji="1" lang="en-US" altLang="ja-JP" dirty="0"/>
          </a:p>
          <a:p>
            <a:r>
              <a:rPr kumimoji="1" lang="ja-JP" altLang="en-US" dirty="0"/>
              <a:t>②</a:t>
            </a:r>
            <a:r>
              <a:rPr kumimoji="1" lang="en-US" altLang="ja-JP" dirty="0"/>
              <a:t>Kotler</a:t>
            </a:r>
            <a:r>
              <a:rPr kumimoji="1" lang="ja-JP" altLang="en-US" dirty="0"/>
              <a:t>の戦略的マーケティングの基本的プロセスと</a:t>
            </a:r>
            <a:r>
              <a:rPr kumimoji="1" lang="en-US" altLang="ja-JP" dirty="0" err="1"/>
              <a:t>Cateora</a:t>
            </a:r>
            <a:r>
              <a:rPr kumimoji="1" lang="ja-JP" altLang="en-US" dirty="0"/>
              <a:t>の国際的マーケティング・タスクなどを参考にして作成した企業環境と輸出マーケティングのプロセスの紹介</a:t>
            </a:r>
          </a:p>
        </p:txBody>
      </p:sp>
      <p:sp>
        <p:nvSpPr>
          <p:cNvPr id="4" name="スライド番号プレースホルダー 3"/>
          <p:cNvSpPr>
            <a:spLocks noGrp="1"/>
          </p:cNvSpPr>
          <p:nvPr>
            <p:ph type="sldNum" sz="quarter" idx="10"/>
          </p:nvPr>
        </p:nvSpPr>
        <p:spPr/>
        <p:txBody>
          <a:bodyPr/>
          <a:lstStyle/>
          <a:p>
            <a:fld id="{373AC567-F0F2-4760-A0E1-7CBDBF9560B7}" type="slidenum">
              <a:rPr kumimoji="1" lang="ja-JP" altLang="en-US" smtClean="0"/>
              <a:t>17</a:t>
            </a:fld>
            <a:endParaRPr kumimoji="1" lang="ja-JP" altLang="en-US"/>
          </a:p>
        </p:txBody>
      </p:sp>
    </p:spTree>
    <p:extLst>
      <p:ext uri="{BB962C8B-B14F-4D97-AF65-F5344CB8AC3E}">
        <p14:creationId xmlns:p14="http://schemas.microsoft.com/office/powerpoint/2010/main" val="2267061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3AC567-F0F2-4760-A0E1-7CBDBF9560B7}" type="slidenum">
              <a:rPr kumimoji="1" lang="ja-JP" altLang="en-US" smtClean="0"/>
              <a:t>23</a:t>
            </a:fld>
            <a:endParaRPr kumimoji="1" lang="ja-JP" altLang="en-US"/>
          </a:p>
        </p:txBody>
      </p:sp>
    </p:spTree>
    <p:extLst>
      <p:ext uri="{BB962C8B-B14F-4D97-AF65-F5344CB8AC3E}">
        <p14:creationId xmlns:p14="http://schemas.microsoft.com/office/powerpoint/2010/main" val="20052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732CC50-95B1-42E1-B02D-9B61B163C833}" type="datetime1">
              <a:rPr kumimoji="1" lang="ja-JP" altLang="en-US" smtClean="0"/>
              <a:t>2017/2/6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0B31DB-17DE-43A8-B08C-FE50C6457945}" type="slidenum">
              <a:rPr kumimoji="1" lang="ja-JP" altLang="en-US" smtClean="0"/>
              <a:t>‹#›</a:t>
            </a:fld>
            <a:endParaRPr kumimoji="1" lang="ja-JP" altLang="en-US"/>
          </a:p>
        </p:txBody>
      </p:sp>
    </p:spTree>
    <p:extLst>
      <p:ext uri="{BB962C8B-B14F-4D97-AF65-F5344CB8AC3E}">
        <p14:creationId xmlns:p14="http://schemas.microsoft.com/office/powerpoint/2010/main" val="551049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610DC34-84D9-4F01-9142-DE904A47B890}" type="datetime1">
              <a:rPr kumimoji="1" lang="ja-JP" altLang="en-US" smtClean="0"/>
              <a:t>2017/2/6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0B31DB-17DE-43A8-B08C-FE50C6457945}" type="slidenum">
              <a:rPr kumimoji="1" lang="ja-JP" altLang="en-US" smtClean="0"/>
              <a:t>‹#›</a:t>
            </a:fld>
            <a:endParaRPr kumimoji="1" lang="ja-JP" altLang="en-US"/>
          </a:p>
        </p:txBody>
      </p:sp>
    </p:spTree>
    <p:extLst>
      <p:ext uri="{BB962C8B-B14F-4D97-AF65-F5344CB8AC3E}">
        <p14:creationId xmlns:p14="http://schemas.microsoft.com/office/powerpoint/2010/main" val="2464085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4625D30-6A4E-4AC6-90DE-673ED7B6BBAF}" type="datetime1">
              <a:rPr kumimoji="1" lang="ja-JP" altLang="en-US" smtClean="0"/>
              <a:t>2017/2/6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0B31DB-17DE-43A8-B08C-FE50C6457945}" type="slidenum">
              <a:rPr kumimoji="1" lang="ja-JP" altLang="en-US" smtClean="0"/>
              <a:t>‹#›</a:t>
            </a:fld>
            <a:endParaRPr kumimoji="1" lang="ja-JP" altLang="en-US"/>
          </a:p>
        </p:txBody>
      </p:sp>
    </p:spTree>
    <p:extLst>
      <p:ext uri="{BB962C8B-B14F-4D97-AF65-F5344CB8AC3E}">
        <p14:creationId xmlns:p14="http://schemas.microsoft.com/office/powerpoint/2010/main" val="3358772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AADEC7-6694-479D-AF0D-8978D0E84138}" type="datetime1">
              <a:rPr kumimoji="1" lang="ja-JP" altLang="en-US" smtClean="0"/>
              <a:t>2017/2/6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0B31DB-17DE-43A8-B08C-FE50C6457945}" type="slidenum">
              <a:rPr kumimoji="1" lang="ja-JP" altLang="en-US" smtClean="0"/>
              <a:t>‹#›</a:t>
            </a:fld>
            <a:endParaRPr kumimoji="1" lang="ja-JP" altLang="en-US"/>
          </a:p>
        </p:txBody>
      </p:sp>
    </p:spTree>
    <p:extLst>
      <p:ext uri="{BB962C8B-B14F-4D97-AF65-F5344CB8AC3E}">
        <p14:creationId xmlns:p14="http://schemas.microsoft.com/office/powerpoint/2010/main" val="1472588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9641B3B-FFB1-42D2-A1E6-3E2CE7204F91}" type="datetime1">
              <a:rPr kumimoji="1" lang="ja-JP" altLang="en-US" smtClean="0"/>
              <a:t>2017/2/6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0B31DB-17DE-43A8-B08C-FE50C6457945}" type="slidenum">
              <a:rPr kumimoji="1" lang="ja-JP" altLang="en-US" smtClean="0"/>
              <a:t>‹#›</a:t>
            </a:fld>
            <a:endParaRPr kumimoji="1" lang="ja-JP" altLang="en-US"/>
          </a:p>
        </p:txBody>
      </p:sp>
    </p:spTree>
    <p:extLst>
      <p:ext uri="{BB962C8B-B14F-4D97-AF65-F5344CB8AC3E}">
        <p14:creationId xmlns:p14="http://schemas.microsoft.com/office/powerpoint/2010/main" val="1704978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BB308C3-C606-4CAC-B86F-9A1AF229E5C5}" type="datetime1">
              <a:rPr kumimoji="1" lang="ja-JP" altLang="en-US" smtClean="0"/>
              <a:t>2017/2/6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0B31DB-17DE-43A8-B08C-FE50C6457945}" type="slidenum">
              <a:rPr kumimoji="1" lang="ja-JP" altLang="en-US" smtClean="0"/>
              <a:t>‹#›</a:t>
            </a:fld>
            <a:endParaRPr kumimoji="1" lang="ja-JP" altLang="en-US"/>
          </a:p>
        </p:txBody>
      </p:sp>
    </p:spTree>
    <p:extLst>
      <p:ext uri="{BB962C8B-B14F-4D97-AF65-F5344CB8AC3E}">
        <p14:creationId xmlns:p14="http://schemas.microsoft.com/office/powerpoint/2010/main" val="2546823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5FEC95F-9BEB-4881-8E05-64C44E1EBE7D}" type="datetime1">
              <a:rPr kumimoji="1" lang="ja-JP" altLang="en-US" smtClean="0"/>
              <a:t>2017/2/6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E0B31DB-17DE-43A8-B08C-FE50C6457945}" type="slidenum">
              <a:rPr kumimoji="1" lang="ja-JP" altLang="en-US" smtClean="0"/>
              <a:t>‹#›</a:t>
            </a:fld>
            <a:endParaRPr kumimoji="1" lang="ja-JP" altLang="en-US"/>
          </a:p>
        </p:txBody>
      </p:sp>
    </p:spTree>
    <p:extLst>
      <p:ext uri="{BB962C8B-B14F-4D97-AF65-F5344CB8AC3E}">
        <p14:creationId xmlns:p14="http://schemas.microsoft.com/office/powerpoint/2010/main" val="496467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8D706E7-8888-4111-A808-287B3158041D}" type="datetime1">
              <a:rPr kumimoji="1" lang="ja-JP" altLang="en-US" smtClean="0"/>
              <a:t>2017/2/6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E0B31DB-17DE-43A8-B08C-FE50C6457945}" type="slidenum">
              <a:rPr kumimoji="1" lang="ja-JP" altLang="en-US" smtClean="0"/>
              <a:t>‹#›</a:t>
            </a:fld>
            <a:endParaRPr kumimoji="1" lang="ja-JP" altLang="en-US"/>
          </a:p>
        </p:txBody>
      </p:sp>
    </p:spTree>
    <p:extLst>
      <p:ext uri="{BB962C8B-B14F-4D97-AF65-F5344CB8AC3E}">
        <p14:creationId xmlns:p14="http://schemas.microsoft.com/office/powerpoint/2010/main" val="4034038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7F328E1-F1AF-4AA8-B08D-5DFFB0ABEFEC}" type="datetime1">
              <a:rPr kumimoji="1" lang="ja-JP" altLang="en-US" smtClean="0"/>
              <a:t>2017/2/6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E0B31DB-17DE-43A8-B08C-FE50C6457945}" type="slidenum">
              <a:rPr kumimoji="1" lang="ja-JP" altLang="en-US" smtClean="0"/>
              <a:t>‹#›</a:t>
            </a:fld>
            <a:endParaRPr kumimoji="1" lang="ja-JP" altLang="en-US"/>
          </a:p>
        </p:txBody>
      </p:sp>
    </p:spTree>
    <p:extLst>
      <p:ext uri="{BB962C8B-B14F-4D97-AF65-F5344CB8AC3E}">
        <p14:creationId xmlns:p14="http://schemas.microsoft.com/office/powerpoint/2010/main" val="2493166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35B6E4D-EFA8-4618-9FAE-11B3CACCC6EC}" type="datetime1">
              <a:rPr kumimoji="1" lang="ja-JP" altLang="en-US" smtClean="0"/>
              <a:t>2017/2/6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0B31DB-17DE-43A8-B08C-FE50C6457945}" type="slidenum">
              <a:rPr kumimoji="1" lang="ja-JP" altLang="en-US" smtClean="0"/>
              <a:t>‹#›</a:t>
            </a:fld>
            <a:endParaRPr kumimoji="1" lang="ja-JP" altLang="en-US"/>
          </a:p>
        </p:txBody>
      </p:sp>
    </p:spTree>
    <p:extLst>
      <p:ext uri="{BB962C8B-B14F-4D97-AF65-F5344CB8AC3E}">
        <p14:creationId xmlns:p14="http://schemas.microsoft.com/office/powerpoint/2010/main" val="2899161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B491C78-8526-4134-B243-392657C63671}" type="datetime1">
              <a:rPr kumimoji="1" lang="ja-JP" altLang="en-US" smtClean="0"/>
              <a:t>2017/2/6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0B31DB-17DE-43A8-B08C-FE50C6457945}" type="slidenum">
              <a:rPr kumimoji="1" lang="ja-JP" altLang="en-US" smtClean="0"/>
              <a:t>‹#›</a:t>
            </a:fld>
            <a:endParaRPr kumimoji="1" lang="ja-JP" altLang="en-US"/>
          </a:p>
        </p:txBody>
      </p:sp>
    </p:spTree>
    <p:extLst>
      <p:ext uri="{BB962C8B-B14F-4D97-AF65-F5344CB8AC3E}">
        <p14:creationId xmlns:p14="http://schemas.microsoft.com/office/powerpoint/2010/main" val="2144095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E086C-74AD-4EDD-918B-36D32F4C74E6}" type="datetime1">
              <a:rPr kumimoji="1" lang="ja-JP" altLang="en-US" smtClean="0"/>
              <a:t>2017/2/6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B31DB-17DE-43A8-B08C-FE50C6457945}" type="slidenum">
              <a:rPr kumimoji="1" lang="ja-JP" altLang="en-US" smtClean="0"/>
              <a:t>‹#›</a:t>
            </a:fld>
            <a:endParaRPr kumimoji="1" lang="ja-JP" altLang="en-US"/>
          </a:p>
        </p:txBody>
      </p:sp>
    </p:spTree>
    <p:extLst>
      <p:ext uri="{BB962C8B-B14F-4D97-AF65-F5344CB8AC3E}">
        <p14:creationId xmlns:p14="http://schemas.microsoft.com/office/powerpoint/2010/main" val="187171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www.okasake.com/"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9.emf"/><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79303" y="321275"/>
            <a:ext cx="4314738" cy="782730"/>
          </a:xfrm>
        </p:spPr>
        <p:txBody>
          <a:bodyPr>
            <a:normAutofit fontScale="90000"/>
          </a:bodyPr>
          <a:lstStyle/>
          <a:p>
            <a:r>
              <a:rPr lang="ja-JP" altLang="ja-JP" sz="1800" b="1" dirty="0"/>
              <a:t>研究報告書</a:t>
            </a:r>
            <a:br>
              <a:rPr lang="ja-JP" altLang="ja-JP" sz="1800" b="1" dirty="0"/>
            </a:br>
            <a:r>
              <a:rPr lang="ja-JP" altLang="ja-JP" sz="1800" b="1" dirty="0"/>
              <a:t>プレゼンテーション用</a:t>
            </a:r>
            <a:r>
              <a:rPr lang="en-US" altLang="ja-JP" sz="1800" b="1" dirty="0"/>
              <a:t> </a:t>
            </a:r>
            <a:r>
              <a:rPr lang="ja-JP" altLang="en-US" sz="1800" b="1" dirty="0"/>
              <a:t>改訂版</a:t>
            </a:r>
            <a:br>
              <a:rPr lang="en-US" altLang="ja-JP" sz="1800" b="1" dirty="0"/>
            </a:br>
            <a:r>
              <a:rPr lang="ja-JP" altLang="en-US" sz="1800" b="1" dirty="0"/>
              <a:t>平成</a:t>
            </a:r>
            <a:r>
              <a:rPr lang="en-US" altLang="ja-JP" sz="1800" b="1" dirty="0"/>
              <a:t>29</a:t>
            </a:r>
            <a:r>
              <a:rPr lang="ja-JP" altLang="en-US" sz="1800" b="1" dirty="0"/>
              <a:t>年</a:t>
            </a:r>
            <a:r>
              <a:rPr lang="en-US" altLang="ja-JP" sz="1800" b="1" dirty="0"/>
              <a:t>2</a:t>
            </a:r>
            <a:r>
              <a:rPr lang="ja-JP" altLang="en-US" sz="1800" b="1" dirty="0"/>
              <a:t>月</a:t>
            </a:r>
            <a:r>
              <a:rPr lang="en-US" altLang="ja-JP" sz="1800" b="1" dirty="0"/>
              <a:t>7</a:t>
            </a:r>
            <a:r>
              <a:rPr lang="ja-JP" altLang="en-US" sz="1800" b="1" dirty="0"/>
              <a:t>日</a:t>
            </a:r>
            <a:r>
              <a:rPr lang="ja-JP" altLang="en-US" sz="2000" dirty="0"/>
              <a:t>　　　　　　　　　　　　</a:t>
            </a:r>
            <a:endParaRPr kumimoji="1" lang="ja-JP" altLang="en-US" sz="2000" dirty="0"/>
          </a:p>
        </p:txBody>
      </p:sp>
      <p:sp>
        <p:nvSpPr>
          <p:cNvPr id="3" name="サブタイトル 2"/>
          <p:cNvSpPr>
            <a:spLocks noGrp="1"/>
          </p:cNvSpPr>
          <p:nvPr>
            <p:ph type="subTitle" idx="1"/>
          </p:nvPr>
        </p:nvSpPr>
        <p:spPr>
          <a:xfrm>
            <a:off x="1164672" y="1875956"/>
            <a:ext cx="9144000" cy="1952601"/>
          </a:xfrm>
        </p:spPr>
        <p:txBody>
          <a:bodyPr>
            <a:normAutofit fontScale="92500" lnSpcReduction="10000"/>
          </a:bodyPr>
          <a:lstStyle/>
          <a:p>
            <a:pPr indent="210820">
              <a:lnSpc>
                <a:spcPct val="100000"/>
              </a:lnSpc>
              <a:spcAft>
                <a:spcPts val="1200"/>
              </a:spcAft>
            </a:pPr>
            <a:r>
              <a:rPr lang="ja-JP" altLang="ja-JP" sz="3200" spc="650" dirty="0">
                <a:effectLst/>
                <a:latin typeface="Century" panose="02040604050505020304" pitchFamily="18" charset="0"/>
                <a:ea typeface="ＭＳ 明朝" panose="02020609040205080304" pitchFamily="17" charset="-128"/>
                <a:cs typeface="ＭＳ 明朝" panose="02020609040205080304" pitchFamily="17" charset="-128"/>
              </a:rPr>
              <a:t>研究題目</a:t>
            </a:r>
            <a:endParaRPr lang="ja-JP" altLang="ja-JP" sz="3200" spc="35" dirty="0">
              <a:effectLst/>
              <a:latin typeface="Century" panose="02040604050505020304" pitchFamily="18" charset="0"/>
              <a:ea typeface="ＭＳ 明朝" panose="02020609040205080304" pitchFamily="17" charset="-128"/>
              <a:cs typeface="ＭＳ 明朝" panose="02020609040205080304" pitchFamily="17" charset="-128"/>
            </a:endParaRPr>
          </a:p>
          <a:p>
            <a:pPr indent="375920">
              <a:lnSpc>
                <a:spcPct val="100000"/>
              </a:lnSpc>
            </a:pPr>
            <a:r>
              <a:rPr lang="ja-JP" altLang="ja-JP" sz="3900" dirty="0">
                <a:latin typeface="Century" panose="02040604050505020304" pitchFamily="18" charset="0"/>
                <a:ea typeface="HGSｺﾞｼｯｸE" panose="020B0900000000000000" pitchFamily="50" charset="-128"/>
                <a:cs typeface="ＭＳ 明朝" panose="02020609040205080304" pitchFamily="17" charset="-128"/>
              </a:rPr>
              <a:t>地域蔵元の課題と輸出戦略</a:t>
            </a:r>
            <a:endParaRPr lang="ja-JP" altLang="ja-JP" sz="3900" spc="35" dirty="0">
              <a:effectLst/>
              <a:latin typeface="Century" panose="02040604050505020304" pitchFamily="18" charset="0"/>
              <a:ea typeface="ＭＳ 明朝" panose="02020609040205080304" pitchFamily="17" charset="-128"/>
              <a:cs typeface="ＭＳ 明朝" panose="02020609040205080304" pitchFamily="17" charset="-128"/>
            </a:endParaRPr>
          </a:p>
          <a:p>
            <a:pPr indent="375920">
              <a:lnSpc>
                <a:spcPct val="100000"/>
              </a:lnSpc>
            </a:pPr>
            <a:r>
              <a:rPr lang="ja-JP" altLang="ja-JP" sz="3900" dirty="0">
                <a:latin typeface="Century" panose="02040604050505020304" pitchFamily="18" charset="0"/>
                <a:ea typeface="HGSｺﾞｼｯｸE" panose="020B0900000000000000" pitchFamily="50" charset="-128"/>
                <a:cs typeface="ＭＳ 明朝" panose="02020609040205080304" pitchFamily="17" charset="-128"/>
              </a:rPr>
              <a:t>―岡山蔵元の清酒を中心として―</a:t>
            </a:r>
            <a:endParaRPr lang="ja-JP" altLang="ja-JP" sz="3900" spc="35" dirty="0">
              <a:effectLst/>
              <a:latin typeface="Century" panose="02040604050505020304" pitchFamily="18" charset="0"/>
              <a:ea typeface="ＭＳ 明朝" panose="02020609040205080304" pitchFamily="17" charset="-128"/>
              <a:cs typeface="ＭＳ 明朝" panose="02020609040205080304" pitchFamily="17" charset="-128"/>
            </a:endParaRPr>
          </a:p>
          <a:p>
            <a:endParaRPr kumimoji="1" lang="ja-JP" altLang="en-US" dirty="0"/>
          </a:p>
        </p:txBody>
      </p:sp>
      <p:sp>
        <p:nvSpPr>
          <p:cNvPr id="4" name="スライド番号プレースホルダー 3"/>
          <p:cNvSpPr>
            <a:spLocks noGrp="1"/>
          </p:cNvSpPr>
          <p:nvPr>
            <p:ph type="sldNum" sz="quarter" idx="12"/>
          </p:nvPr>
        </p:nvSpPr>
        <p:spPr/>
        <p:txBody>
          <a:bodyPr/>
          <a:lstStyle/>
          <a:p>
            <a:fld id="{0E0B31DB-17DE-43A8-B08C-FE50C6457945}" type="slidenum">
              <a:rPr kumimoji="1" lang="ja-JP" altLang="en-US" sz="1400" b="1" smtClean="0"/>
              <a:t>1</a:t>
            </a:fld>
            <a:endParaRPr kumimoji="1" lang="ja-JP" altLang="en-US" sz="1400" b="1" dirty="0"/>
          </a:p>
        </p:txBody>
      </p:sp>
      <p:sp>
        <p:nvSpPr>
          <p:cNvPr id="5" name="テキスト ボックス 4"/>
          <p:cNvSpPr txBox="1"/>
          <p:nvPr/>
        </p:nvSpPr>
        <p:spPr>
          <a:xfrm>
            <a:off x="2347519" y="5071863"/>
            <a:ext cx="6778305" cy="1200329"/>
          </a:xfrm>
          <a:prstGeom prst="rect">
            <a:avLst/>
          </a:prstGeom>
          <a:noFill/>
        </p:spPr>
        <p:txBody>
          <a:bodyPr wrap="square" rtlCol="0">
            <a:spAutoFit/>
          </a:bodyPr>
          <a:lstStyle/>
          <a:p>
            <a:pPr algn="ctr"/>
            <a:r>
              <a:rPr lang="ja-JP" altLang="en-US" dirty="0"/>
              <a:t>長光 正明</a:t>
            </a:r>
            <a:endParaRPr lang="en-US" altLang="ja-JP" dirty="0"/>
          </a:p>
          <a:p>
            <a:pPr algn="ctr"/>
            <a:r>
              <a:rPr lang="ja-JP" altLang="en-US" dirty="0"/>
              <a:t>学生番号　</a:t>
            </a:r>
            <a:r>
              <a:rPr lang="en-US" altLang="ja-JP" dirty="0"/>
              <a:t>47427411</a:t>
            </a:r>
          </a:p>
          <a:p>
            <a:pPr algn="ctr"/>
            <a:r>
              <a:rPr lang="ja-JP" altLang="en-US" dirty="0"/>
              <a:t>社会文化科学研究科博士前期課程組織経営専攻   </a:t>
            </a:r>
            <a:br>
              <a:rPr lang="en-US" altLang="ja-JP" dirty="0"/>
            </a:br>
            <a:endParaRPr kumimoji="1" lang="ja-JP" altLang="en-US" dirty="0"/>
          </a:p>
        </p:txBody>
      </p:sp>
    </p:spTree>
    <p:extLst>
      <p:ext uri="{BB962C8B-B14F-4D97-AF65-F5344CB8AC3E}">
        <p14:creationId xmlns:p14="http://schemas.microsoft.com/office/powerpoint/2010/main" val="3637743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0E0B31DB-17DE-43A8-B08C-FE50C6457945}" type="slidenum">
              <a:rPr kumimoji="1" lang="ja-JP" altLang="en-US" sz="1400" b="1" smtClean="0"/>
              <a:t>10</a:t>
            </a:fld>
            <a:endParaRPr kumimoji="1" lang="ja-JP" altLang="en-US" sz="1400" b="1" dirty="0"/>
          </a:p>
        </p:txBody>
      </p:sp>
      <p:pic>
        <p:nvPicPr>
          <p:cNvPr id="5" name="図 4"/>
          <p:cNvPicPr>
            <a:picLocks noChangeAspect="1"/>
          </p:cNvPicPr>
          <p:nvPr/>
        </p:nvPicPr>
        <p:blipFill>
          <a:blip r:embed="rId2"/>
          <a:stretch>
            <a:fillRect/>
          </a:stretch>
        </p:blipFill>
        <p:spPr>
          <a:xfrm>
            <a:off x="1206455" y="497426"/>
            <a:ext cx="9779090" cy="5863148"/>
          </a:xfrm>
          <a:prstGeom prst="rect">
            <a:avLst/>
          </a:prstGeom>
        </p:spPr>
      </p:pic>
      <p:sp>
        <p:nvSpPr>
          <p:cNvPr id="2" name="思考の吹き出し: 雲形 1"/>
          <p:cNvSpPr/>
          <p:nvPr/>
        </p:nvSpPr>
        <p:spPr>
          <a:xfrm>
            <a:off x="479394" y="807868"/>
            <a:ext cx="1961965" cy="1215141"/>
          </a:xfrm>
          <a:prstGeom prst="cloudCallout">
            <a:avLst>
              <a:gd name="adj1" fmla="val 39796"/>
              <a:gd name="adj2" fmla="val 8471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a:t>清酒</a:t>
            </a:r>
            <a:endParaRPr kumimoji="1" lang="en-US" altLang="ja-JP" b="1" dirty="0"/>
          </a:p>
          <a:p>
            <a:pPr algn="ctr"/>
            <a:r>
              <a:rPr lang="ja-JP" altLang="en-US" sz="1050" b="1" dirty="0"/>
              <a:t>「非耐久消費財」</a:t>
            </a:r>
            <a:endParaRPr lang="en-US" altLang="ja-JP" sz="1050" b="1" dirty="0"/>
          </a:p>
          <a:p>
            <a:pPr algn="ctr"/>
            <a:r>
              <a:rPr lang="ja-JP" altLang="en-US" sz="1050" b="1"/>
              <a:t>「経験財」</a:t>
            </a:r>
            <a:endParaRPr kumimoji="1" lang="ja-JP" altLang="en-US" sz="1050" b="1" dirty="0"/>
          </a:p>
        </p:txBody>
      </p:sp>
      <p:sp>
        <p:nvSpPr>
          <p:cNvPr id="6" name="テキスト ボックス 5"/>
          <p:cNvSpPr txBox="1"/>
          <p:nvPr/>
        </p:nvSpPr>
        <p:spPr>
          <a:xfrm>
            <a:off x="246919" y="136525"/>
            <a:ext cx="6262369" cy="369332"/>
          </a:xfrm>
          <a:prstGeom prst="rect">
            <a:avLst/>
          </a:prstGeom>
          <a:noFill/>
        </p:spPr>
        <p:txBody>
          <a:bodyPr wrap="square" rtlCol="0">
            <a:spAutoFit/>
          </a:bodyPr>
          <a:lstStyle/>
          <a:p>
            <a:r>
              <a:rPr kumimoji="1" lang="ja-JP" altLang="en-US" b="1" dirty="0"/>
              <a:t>清酒を選んだ理由</a:t>
            </a:r>
          </a:p>
        </p:txBody>
      </p:sp>
    </p:spTree>
    <p:extLst>
      <p:ext uri="{BB962C8B-B14F-4D97-AF65-F5344CB8AC3E}">
        <p14:creationId xmlns:p14="http://schemas.microsoft.com/office/powerpoint/2010/main" val="1372813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0E0B31DB-17DE-43A8-B08C-FE50C6457945}" type="slidenum">
              <a:rPr kumimoji="1" lang="ja-JP" altLang="en-US" sz="1400" b="1" smtClean="0"/>
              <a:t>11</a:t>
            </a:fld>
            <a:endParaRPr kumimoji="1" lang="ja-JP" altLang="en-US" sz="1400" b="1" dirty="0"/>
          </a:p>
        </p:txBody>
      </p:sp>
      <p:pic>
        <p:nvPicPr>
          <p:cNvPr id="8" name="図 7"/>
          <p:cNvPicPr>
            <a:picLocks noChangeAspect="1"/>
          </p:cNvPicPr>
          <p:nvPr/>
        </p:nvPicPr>
        <p:blipFill>
          <a:blip r:embed="rId2"/>
          <a:stretch>
            <a:fillRect/>
          </a:stretch>
        </p:blipFill>
        <p:spPr>
          <a:xfrm>
            <a:off x="1130954" y="765729"/>
            <a:ext cx="9779090" cy="5590621"/>
          </a:xfrm>
          <a:prstGeom prst="rect">
            <a:avLst/>
          </a:prstGeom>
        </p:spPr>
      </p:pic>
      <p:sp>
        <p:nvSpPr>
          <p:cNvPr id="2" name="正方形/長方形 1"/>
          <p:cNvSpPr/>
          <p:nvPr/>
        </p:nvSpPr>
        <p:spPr>
          <a:xfrm>
            <a:off x="86685" y="89172"/>
            <a:ext cx="10018210" cy="369332"/>
          </a:xfrm>
          <a:prstGeom prst="rect">
            <a:avLst/>
          </a:prstGeom>
        </p:spPr>
        <p:txBody>
          <a:bodyPr wrap="square">
            <a:spAutoFit/>
          </a:bodyPr>
          <a:lstStyle/>
          <a:p>
            <a:endParaRPr lang="ja-JP" altLang="en-US" b="1" dirty="0"/>
          </a:p>
        </p:txBody>
      </p:sp>
      <p:sp>
        <p:nvSpPr>
          <p:cNvPr id="3" name="正方形/長方形 2"/>
          <p:cNvSpPr/>
          <p:nvPr/>
        </p:nvSpPr>
        <p:spPr>
          <a:xfrm>
            <a:off x="227308" y="215938"/>
            <a:ext cx="7056895" cy="369332"/>
          </a:xfrm>
          <a:prstGeom prst="rect">
            <a:avLst/>
          </a:prstGeom>
        </p:spPr>
        <p:txBody>
          <a:bodyPr wrap="square">
            <a:spAutoFit/>
          </a:bodyPr>
          <a:lstStyle/>
          <a:p>
            <a:r>
              <a:rPr lang="ja-JP" altLang="en-US" b="1" dirty="0"/>
              <a:t>岡山の清酒製造業者の輸出概況とインタビュー先を</a:t>
            </a:r>
            <a:r>
              <a:rPr lang="en-US" altLang="ja-JP" b="1" dirty="0"/>
              <a:t>6</a:t>
            </a:r>
            <a:r>
              <a:rPr lang="ja-JP" altLang="en-US" b="1" dirty="0"/>
              <a:t>者選んだ理由</a:t>
            </a:r>
          </a:p>
        </p:txBody>
      </p:sp>
    </p:spTree>
    <p:extLst>
      <p:ext uri="{BB962C8B-B14F-4D97-AF65-F5344CB8AC3E}">
        <p14:creationId xmlns:p14="http://schemas.microsoft.com/office/powerpoint/2010/main" val="2641415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0E0B31DB-17DE-43A8-B08C-FE50C6457945}" type="slidenum">
              <a:rPr kumimoji="1" lang="ja-JP" altLang="en-US" sz="1400" b="1" smtClean="0"/>
              <a:t>12</a:t>
            </a:fld>
            <a:endParaRPr kumimoji="1" lang="ja-JP" altLang="en-US" sz="1400" b="1" dirty="0"/>
          </a:p>
        </p:txBody>
      </p:sp>
      <p:graphicFrame>
        <p:nvGraphicFramePr>
          <p:cNvPr id="9" name="表 8"/>
          <p:cNvGraphicFramePr>
            <a:graphicFrameLocks noGrp="1"/>
          </p:cNvGraphicFramePr>
          <p:nvPr>
            <p:extLst>
              <p:ext uri="{D42A27DB-BD31-4B8C-83A1-F6EECF244321}">
                <p14:modId xmlns:p14="http://schemas.microsoft.com/office/powerpoint/2010/main" val="2527931556"/>
              </p:ext>
            </p:extLst>
          </p:nvPr>
        </p:nvGraphicFramePr>
        <p:xfrm>
          <a:off x="1308682" y="1099112"/>
          <a:ext cx="9731230" cy="4347307"/>
        </p:xfrm>
        <a:graphic>
          <a:graphicData uri="http://schemas.openxmlformats.org/drawingml/2006/table">
            <a:tbl>
              <a:tblPr firstRow="1" firstCol="1" bandRow="1"/>
              <a:tblGrid>
                <a:gridCol w="2432486">
                  <a:extLst>
                    <a:ext uri="{9D8B030D-6E8A-4147-A177-3AD203B41FA5}">
                      <a16:colId xmlns:a16="http://schemas.microsoft.com/office/drawing/2014/main" val="1679122576"/>
                    </a:ext>
                  </a:extLst>
                </a:gridCol>
                <a:gridCol w="2433129">
                  <a:extLst>
                    <a:ext uri="{9D8B030D-6E8A-4147-A177-3AD203B41FA5}">
                      <a16:colId xmlns:a16="http://schemas.microsoft.com/office/drawing/2014/main" val="224205994"/>
                    </a:ext>
                  </a:extLst>
                </a:gridCol>
                <a:gridCol w="2432486">
                  <a:extLst>
                    <a:ext uri="{9D8B030D-6E8A-4147-A177-3AD203B41FA5}">
                      <a16:colId xmlns:a16="http://schemas.microsoft.com/office/drawing/2014/main" val="3560115824"/>
                    </a:ext>
                  </a:extLst>
                </a:gridCol>
                <a:gridCol w="2433129">
                  <a:extLst>
                    <a:ext uri="{9D8B030D-6E8A-4147-A177-3AD203B41FA5}">
                      <a16:colId xmlns:a16="http://schemas.microsoft.com/office/drawing/2014/main" val="948731709"/>
                    </a:ext>
                  </a:extLst>
                </a:gridCol>
              </a:tblGrid>
              <a:tr h="439075">
                <a:tc gridSpan="4">
                  <a:txBody>
                    <a:bodyPr/>
                    <a:lstStyle/>
                    <a:p>
                      <a:pPr algn="ctr">
                        <a:spcAft>
                          <a:spcPts val="0"/>
                        </a:spcAft>
                      </a:pPr>
                      <a:r>
                        <a:rPr lang="ja-JP" sz="1100" b="1" kern="100">
                          <a:effectLst/>
                          <a:latin typeface="Century" panose="02040604050505020304" pitchFamily="18" charset="0"/>
                          <a:ea typeface="ＭＳ 明朝" panose="02020609040205080304" pitchFamily="17" charset="-128"/>
                          <a:cs typeface="Times New Roman" panose="02020603050405020304" pitchFamily="18" charset="0"/>
                        </a:rPr>
                        <a:t>岡山県内の組合員の蔵元　全５１者</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ctr">
                        <a:spcAft>
                          <a:spcPts val="0"/>
                        </a:spcAft>
                      </a:pPr>
                      <a:r>
                        <a:rPr lang="ja-JP" sz="1100" b="1" kern="100">
                          <a:effectLst/>
                          <a:latin typeface="Century" panose="02040604050505020304" pitchFamily="18" charset="0"/>
                          <a:ea typeface="ＭＳ 明朝" panose="02020609040205080304" pitchFamily="17" charset="-128"/>
                          <a:cs typeface="Times New Roman" panose="02020603050405020304" pitchFamily="18" charset="0"/>
                        </a:rPr>
                        <a:t>（赤文字の蔵元が、今回のインタビュー・ヒアリング実施先：全６者）</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6053" marR="56053"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CF3"/>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39553529"/>
                  </a:ext>
                </a:extLst>
              </a:tr>
              <a:tr h="384193">
                <a:tc>
                  <a:txBody>
                    <a:bodyPr/>
                    <a:lstStyle/>
                    <a:p>
                      <a:pPr algn="ctr">
                        <a:spcAft>
                          <a:spcPts val="0"/>
                        </a:spcAft>
                      </a:pPr>
                      <a:r>
                        <a:rPr lang="ja-JP" sz="1100" b="1" kern="100">
                          <a:effectLst/>
                          <a:latin typeface="Century" panose="02040604050505020304" pitchFamily="18" charset="0"/>
                          <a:ea typeface="ＭＳ 明朝" panose="02020609040205080304" pitchFamily="17" charset="-128"/>
                          <a:cs typeface="Times New Roman" panose="02020603050405020304" pitchFamily="18" charset="0"/>
                        </a:rPr>
                        <a:t>備前エリア</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ctr">
                        <a:spcAft>
                          <a:spcPts val="0"/>
                        </a:spcAft>
                      </a:pPr>
                      <a:r>
                        <a:rPr lang="ja-JP" sz="900" b="1" kern="100">
                          <a:effectLst/>
                          <a:latin typeface="Century" panose="02040604050505020304" pitchFamily="18" charset="0"/>
                          <a:ea typeface="ＭＳ 明朝" panose="02020609040205080304" pitchFamily="17" charset="-128"/>
                          <a:cs typeface="Times New Roman" panose="02020603050405020304" pitchFamily="18" charset="0"/>
                        </a:rPr>
                        <a:t>（岡山・瀬戸・西大寺）</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6053" marR="56053"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CF3"/>
                    </a:solidFill>
                  </a:tcPr>
                </a:tc>
                <a:tc gridSpan="2">
                  <a:txBody>
                    <a:bodyPr/>
                    <a:lstStyle/>
                    <a:p>
                      <a:pPr algn="ctr">
                        <a:spcAft>
                          <a:spcPts val="0"/>
                        </a:spcAft>
                      </a:pPr>
                      <a:r>
                        <a:rPr lang="ja-JP" sz="1100" b="1" kern="100">
                          <a:effectLst/>
                          <a:latin typeface="Century" panose="02040604050505020304" pitchFamily="18" charset="0"/>
                          <a:ea typeface="ＭＳ 明朝" panose="02020609040205080304" pitchFamily="17" charset="-128"/>
                          <a:cs typeface="Times New Roman" panose="02020603050405020304" pitchFamily="18" charset="0"/>
                        </a:rPr>
                        <a:t>備中エリア</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ctr">
                        <a:spcAft>
                          <a:spcPts val="0"/>
                        </a:spcAft>
                      </a:pPr>
                      <a:r>
                        <a:rPr lang="ja-JP" sz="900" b="1" kern="100">
                          <a:effectLst/>
                          <a:latin typeface="Century" panose="02040604050505020304" pitchFamily="18" charset="0"/>
                          <a:ea typeface="ＭＳ 明朝" panose="02020609040205080304" pitchFamily="17" charset="-128"/>
                          <a:cs typeface="Times New Roman" panose="02020603050405020304" pitchFamily="18" charset="0"/>
                        </a:rPr>
                        <a:t>（児島・倉敷・玉島・笠岡・高梁）</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6053" marR="56053"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CF3"/>
                    </a:solidFill>
                  </a:tcPr>
                </a:tc>
                <a:tc hMerge="1">
                  <a:txBody>
                    <a:bodyPr/>
                    <a:lstStyle/>
                    <a:p>
                      <a:endParaRPr kumimoji="1" lang="ja-JP" altLang="en-US"/>
                    </a:p>
                  </a:txBody>
                  <a:tcPr/>
                </a:tc>
                <a:tc>
                  <a:txBody>
                    <a:bodyPr/>
                    <a:lstStyle/>
                    <a:p>
                      <a:pPr algn="ctr">
                        <a:spcAft>
                          <a:spcPts val="0"/>
                        </a:spcAft>
                      </a:pPr>
                      <a:r>
                        <a:rPr lang="ja-JP" sz="1100" b="1" kern="100">
                          <a:effectLst/>
                          <a:latin typeface="Century" panose="02040604050505020304" pitchFamily="18" charset="0"/>
                          <a:ea typeface="ＭＳ 明朝" panose="02020609040205080304" pitchFamily="17" charset="-128"/>
                          <a:cs typeface="Times New Roman" panose="02020603050405020304" pitchFamily="18" charset="0"/>
                        </a:rPr>
                        <a:t>美作エリア</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ctr">
                        <a:spcAft>
                          <a:spcPts val="0"/>
                        </a:spcAft>
                      </a:pPr>
                      <a:r>
                        <a:rPr lang="ja-JP" sz="900" b="1" kern="100">
                          <a:effectLst/>
                          <a:latin typeface="Century" panose="02040604050505020304" pitchFamily="18" charset="0"/>
                          <a:ea typeface="ＭＳ 明朝" panose="02020609040205080304" pitchFamily="17" charset="-128"/>
                          <a:cs typeface="Times New Roman" panose="02020603050405020304" pitchFamily="18" charset="0"/>
                        </a:rPr>
                        <a:t>（久世・津山・美作）</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6053" marR="56053"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CF3"/>
                    </a:solidFill>
                  </a:tcPr>
                </a:tc>
                <a:extLst>
                  <a:ext uri="{0D108BD9-81ED-4DB2-BD59-A6C34878D82A}">
                    <a16:rowId xmlns:a16="http://schemas.microsoft.com/office/drawing/2014/main" val="3924408645"/>
                  </a:ext>
                </a:extLst>
              </a:tr>
              <a:tr h="3524039">
                <a:tc>
                  <a:txBody>
                    <a:bodyPr/>
                    <a:lstStyle/>
                    <a:p>
                      <a:pPr algn="l">
                        <a:spcAft>
                          <a:spcPts val="0"/>
                        </a:spcAft>
                      </a:pPr>
                      <a:r>
                        <a:rPr lang="ja-JP" sz="1300" kern="10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sz="1300" b="1" kern="10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宮下酒造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•萬歳酒造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•板野酒造場</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•板野酒造本店</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•藤原酒造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•赤磐酒造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sz="1300" b="1" kern="10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室町酒造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•小坂酒造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a:t>
                      </a:r>
                      <a:r>
                        <a:rPr lang="ja-JP" sz="1300" b="1" kern="10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利守酒造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•小宮山酒造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•金剛酒造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•玉泉酒造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•高祖酒造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6053" marR="56053"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CF3"/>
                    </a:solidFill>
                  </a:tcPr>
                </a:tc>
                <a:tc>
                  <a:txBody>
                    <a:bodyPr/>
                    <a:lstStyle/>
                    <a:p>
                      <a:pPr algn="l">
                        <a:spcAft>
                          <a:spcPts val="0"/>
                        </a:spcAft>
                      </a:pPr>
                      <a:r>
                        <a:rPr lang="ja-JP" sz="1300" kern="100" dirty="0">
                          <a:effectLst/>
                          <a:latin typeface="Century" panose="02040604050505020304" pitchFamily="18" charset="0"/>
                          <a:ea typeface="ＭＳ 明朝" panose="02020609040205080304" pitchFamily="17" charset="-128"/>
                          <a:cs typeface="Times New Roman" panose="02020603050405020304" pitchFamily="18" charset="0"/>
                        </a:rPr>
                        <a:t>•三冠酒造</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dirty="0">
                          <a:effectLst/>
                          <a:latin typeface="Century" panose="02040604050505020304" pitchFamily="18" charset="0"/>
                          <a:ea typeface="ＭＳ 明朝" panose="02020609040205080304" pitchFamily="17" charset="-128"/>
                          <a:cs typeface="Times New Roman" panose="02020603050405020304" pitchFamily="18" charset="0"/>
                        </a:rPr>
                        <a:t>•十八盛酒造</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dirty="0">
                          <a:effectLst/>
                          <a:latin typeface="Century" panose="02040604050505020304" pitchFamily="18" charset="0"/>
                          <a:ea typeface="ＭＳ 明朝" panose="02020609040205080304" pitchFamily="17" charset="-128"/>
                          <a:cs typeface="Times New Roman" panose="02020603050405020304" pitchFamily="18" charset="0"/>
                        </a:rPr>
                        <a:t>•熊屋酒造</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dirty="0">
                          <a:effectLst/>
                          <a:latin typeface="Century" panose="02040604050505020304" pitchFamily="18" charset="0"/>
                          <a:ea typeface="ＭＳ 明朝" panose="02020609040205080304" pitchFamily="17" charset="-128"/>
                          <a:cs typeface="Times New Roman" panose="02020603050405020304" pitchFamily="18" charset="0"/>
                        </a:rPr>
                        <a:t>•森田酒造</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dirty="0">
                          <a:effectLst/>
                          <a:latin typeface="Century" panose="02040604050505020304" pitchFamily="18" charset="0"/>
                          <a:ea typeface="ＭＳ 明朝" panose="02020609040205080304" pitchFamily="17" charset="-128"/>
                          <a:cs typeface="Times New Roman" panose="02020603050405020304" pitchFamily="18" charset="0"/>
                        </a:rPr>
                        <a:t>•渡辺酒造本店</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dirty="0">
                          <a:effectLst/>
                          <a:latin typeface="Century" panose="02040604050505020304" pitchFamily="18" charset="0"/>
                          <a:ea typeface="ＭＳ 明朝" panose="02020609040205080304" pitchFamily="17" charset="-128"/>
                          <a:cs typeface="Times New Roman" panose="02020603050405020304" pitchFamily="18" charset="0"/>
                        </a:rPr>
                        <a:t>•大野酒造</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dirty="0">
                          <a:effectLst/>
                          <a:latin typeface="Century" panose="02040604050505020304" pitchFamily="18" charset="0"/>
                          <a:ea typeface="ＭＳ 明朝" panose="02020609040205080304" pitchFamily="17" charset="-128"/>
                          <a:cs typeface="Times New Roman" panose="02020603050405020304" pitchFamily="18" charset="0"/>
                        </a:rPr>
                        <a:t>•三宅酒造</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dirty="0">
                          <a:effectLst/>
                          <a:latin typeface="Century" panose="02040604050505020304" pitchFamily="18" charset="0"/>
                          <a:ea typeface="ＭＳ 明朝" panose="02020609040205080304" pitchFamily="17" charset="-128"/>
                          <a:cs typeface="Times New Roman" panose="02020603050405020304" pitchFamily="18" charset="0"/>
                        </a:rPr>
                        <a:t>•ヨイキゲン</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sz="1300" b="1"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菊池酒造</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dirty="0">
                          <a:effectLst/>
                          <a:latin typeface="Century" panose="02040604050505020304" pitchFamily="18" charset="0"/>
                          <a:ea typeface="ＭＳ 明朝" panose="02020609040205080304" pitchFamily="17" charset="-128"/>
                          <a:cs typeface="Times New Roman" panose="02020603050405020304" pitchFamily="18" charset="0"/>
                        </a:rPr>
                        <a:t>•不二菊酒造本店</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dirty="0">
                          <a:effectLst/>
                          <a:latin typeface="Century" panose="02040604050505020304" pitchFamily="18" charset="0"/>
                          <a:ea typeface="ＭＳ 明朝" panose="02020609040205080304" pitchFamily="17" charset="-128"/>
                          <a:cs typeface="Times New Roman" panose="02020603050405020304" pitchFamily="18" charset="0"/>
                        </a:rPr>
                        <a:t>•神露酒造</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dirty="0">
                          <a:effectLst/>
                          <a:latin typeface="Century" panose="02040604050505020304" pitchFamily="18" charset="0"/>
                          <a:ea typeface="ＭＳ 明朝" panose="02020609040205080304" pitchFamily="17" charset="-128"/>
                          <a:cs typeface="Times New Roman" panose="02020603050405020304" pitchFamily="18" charset="0"/>
                        </a:rPr>
                        <a:t>•平喜酒造</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6053" marR="56053"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CF3"/>
                    </a:solidFill>
                  </a:tcPr>
                </a:tc>
                <a:tc>
                  <a:txBody>
                    <a:bodyPr/>
                    <a:lstStyle/>
                    <a:p>
                      <a:pPr algn="l">
                        <a:spcAft>
                          <a:spcPts val="0"/>
                        </a:spcAft>
                      </a:pPr>
                      <a:r>
                        <a:rPr lang="ja-JP" sz="1300" kern="10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sz="1300" b="1" kern="10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丸本酒造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•嘉美心酒造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•若狭酒造場</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•妹尾酒造本店</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•藤澤藤左衛門商店</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•水軍酒造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•永山酒造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•大内酒造場</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•瀧本酒造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•山成酒造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•小出酒造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•芳烈酒造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•落酒造場</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•白菊酒造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•赤木酒造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•三光正宗</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a:effectLst/>
                          <a:latin typeface="Century" panose="02040604050505020304" pitchFamily="18" charset="0"/>
                          <a:ea typeface="ＭＳ 明朝" panose="02020609040205080304" pitchFamily="17" charset="-128"/>
                          <a:cs typeface="Times New Roman" panose="02020603050405020304" pitchFamily="18" charset="0"/>
                        </a:rPr>
                        <a:t>•磯千鳥酒造</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6053" marR="56053"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CF3"/>
                    </a:solidFill>
                  </a:tcPr>
                </a:tc>
                <a:tc>
                  <a:txBody>
                    <a:bodyPr/>
                    <a:lstStyle/>
                    <a:p>
                      <a:pPr algn="l">
                        <a:spcAft>
                          <a:spcPts val="0"/>
                        </a:spcAft>
                      </a:pPr>
                      <a:r>
                        <a:rPr lang="ja-JP" sz="13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sz="1300" b="1"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辻本店</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dirty="0">
                          <a:effectLst/>
                          <a:latin typeface="Century" panose="02040604050505020304" pitchFamily="18" charset="0"/>
                          <a:ea typeface="ＭＳ 明朝" panose="02020609040205080304" pitchFamily="17" charset="-128"/>
                          <a:cs typeface="Times New Roman" panose="02020603050405020304" pitchFamily="18" charset="0"/>
                        </a:rPr>
                        <a:t>•大美酒造</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dirty="0">
                          <a:effectLst/>
                          <a:latin typeface="Century" panose="02040604050505020304" pitchFamily="18" charset="0"/>
                          <a:ea typeface="ＭＳ 明朝" panose="02020609040205080304" pitchFamily="17" charset="-128"/>
                          <a:cs typeface="Times New Roman" panose="02020603050405020304" pitchFamily="18" charset="0"/>
                        </a:rPr>
                        <a:t>•苅田酒造エネルギー</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dirty="0">
                          <a:effectLst/>
                          <a:latin typeface="Century" panose="02040604050505020304" pitchFamily="18" charset="0"/>
                          <a:ea typeface="ＭＳ 明朝" panose="02020609040205080304" pitchFamily="17" charset="-128"/>
                          <a:cs typeface="Times New Roman" panose="02020603050405020304" pitchFamily="18" charset="0"/>
                        </a:rPr>
                        <a:t>•難波酒造</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dirty="0">
                          <a:effectLst/>
                          <a:latin typeface="Century" panose="02040604050505020304" pitchFamily="18" charset="0"/>
                          <a:ea typeface="ＭＳ 明朝" panose="02020609040205080304" pitchFamily="17" charset="-128"/>
                          <a:cs typeface="Times New Roman" panose="02020603050405020304" pitchFamily="18" charset="0"/>
                        </a:rPr>
                        <a:t>•多胡本家酒造場</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dirty="0">
                          <a:effectLst/>
                          <a:latin typeface="Century" panose="02040604050505020304" pitchFamily="18" charset="0"/>
                          <a:ea typeface="ＭＳ 明朝" panose="02020609040205080304" pitchFamily="17" charset="-128"/>
                          <a:cs typeface="Times New Roman" panose="02020603050405020304" pitchFamily="18" charset="0"/>
                        </a:rPr>
                        <a:t>•田中酒造場</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dirty="0">
                          <a:effectLst/>
                          <a:latin typeface="Century" panose="02040604050505020304" pitchFamily="18" charset="0"/>
                          <a:ea typeface="ＭＳ 明朝" panose="02020609040205080304" pitchFamily="17" charset="-128"/>
                          <a:cs typeface="Times New Roman" panose="02020603050405020304" pitchFamily="18" charset="0"/>
                        </a:rPr>
                        <a:t>•遠藤酒造場</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dirty="0">
                          <a:effectLst/>
                          <a:latin typeface="Century" panose="02040604050505020304" pitchFamily="18" charset="0"/>
                          <a:ea typeface="ＭＳ 明朝" panose="02020609040205080304" pitchFamily="17" charset="-128"/>
                          <a:cs typeface="Times New Roman" panose="02020603050405020304" pitchFamily="18" charset="0"/>
                        </a:rPr>
                        <a:t>•山本酒造</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300" kern="100" dirty="0">
                          <a:effectLst/>
                          <a:latin typeface="Century" panose="02040604050505020304" pitchFamily="18" charset="0"/>
                          <a:ea typeface="ＭＳ 明朝" panose="02020609040205080304" pitchFamily="17" charset="-128"/>
                          <a:cs typeface="Times New Roman" panose="02020603050405020304" pitchFamily="18" charset="0"/>
                        </a:rPr>
                        <a:t>•東郷酒造</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6053" marR="56053"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CF3"/>
                    </a:solidFill>
                  </a:tcPr>
                </a:tc>
                <a:extLst>
                  <a:ext uri="{0D108BD9-81ED-4DB2-BD59-A6C34878D82A}">
                    <a16:rowId xmlns:a16="http://schemas.microsoft.com/office/drawing/2014/main" val="3531467617"/>
                  </a:ext>
                </a:extLst>
              </a:tr>
            </a:tbl>
          </a:graphicData>
        </a:graphic>
      </p:graphicFrame>
      <p:sp>
        <p:nvSpPr>
          <p:cNvPr id="11" name="Rectangle 2"/>
          <p:cNvSpPr>
            <a:spLocks noChangeArrowheads="1"/>
          </p:cNvSpPr>
          <p:nvPr/>
        </p:nvSpPr>
        <p:spPr bwMode="auto">
          <a:xfrm>
            <a:off x="1308682" y="5473396"/>
            <a:ext cx="97312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会員リストの出所：岡山県酒造組合（「酒税の保全及び酒類業組合等に関する法律」に基づいて設立された岡山県の酒造業をサポートする岡山県の酒造組合）のホームページによる。</a:t>
            </a:r>
            <a:r>
              <a:rPr kumimoji="0" lang="en-US" altLang="ja-JP" sz="1000" b="0" i="0" u="none" strike="noStrike" cap="none" normalizeH="0" baseline="0" dirty="0">
                <a:ln>
                  <a:noFill/>
                </a:ln>
                <a:solidFill>
                  <a:srgbClr val="0563C1"/>
                </a:solidFill>
                <a:effectLst/>
                <a:latin typeface="Century" panose="02040604050505020304" pitchFamily="18" charset="0"/>
                <a:ea typeface="ＭＳ 明朝" panose="02020609040205080304" pitchFamily="17" charset="-128"/>
                <a:cs typeface="Times New Roman" panose="02020603050405020304" pitchFamily="18" charset="0"/>
                <a:hlinkClick r:id="rId2"/>
              </a:rPr>
              <a:t>http://www.okasake.com</a:t>
            </a:r>
            <a:r>
              <a:rPr kumimoji="0" lang="en-US" altLang="ja-JP" sz="10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a:t>
            </a:r>
            <a:r>
              <a:rPr kumimoji="0" lang="ja-JP" altLang="en-US" sz="10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（アクセス</a:t>
            </a:r>
            <a:r>
              <a:rPr kumimoji="0" lang="en-US" altLang="ja-JP" sz="10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2016.7.28</a:t>
            </a:r>
            <a:r>
              <a:rPr kumimoji="0" lang="ja-JP" altLang="en-US" sz="10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a:t>
            </a:r>
            <a:endParaRPr kumimoji="0" lang="ja-JP"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2"/>
          <p:cNvSpPr>
            <a:spLocks noChangeArrowheads="1"/>
          </p:cNvSpPr>
          <p:nvPr/>
        </p:nvSpPr>
        <p:spPr bwMode="auto">
          <a:xfrm>
            <a:off x="5118371" y="733581"/>
            <a:ext cx="226314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1" i="0" u="sng"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岡山県酒造</a:t>
            </a:r>
            <a:r>
              <a:rPr kumimoji="0" lang="ja-JP" altLang="ja-JP" sz="1600" b="1" i="0" u="sng" strike="noStrike" cap="none" normalizeH="0" baseline="0" dirty="0" err="1">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組合組合</a:t>
            </a:r>
            <a:r>
              <a:rPr kumimoji="0" lang="ja-JP" altLang="ja-JP" sz="1600" b="1" i="0" u="sng"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員</a:t>
            </a:r>
            <a:endParaRPr kumimoji="0" lang="ja-JP" altLang="ja-JP" sz="800" b="0" i="0" u="none" strike="noStrike" cap="none" normalizeH="0" baseline="0" dirty="0">
              <a:ln>
                <a:noFill/>
              </a:ln>
              <a:solidFill>
                <a:schemeClr val="tx1"/>
              </a:solidFill>
              <a:effectLst/>
            </a:endParaRPr>
          </a:p>
        </p:txBody>
      </p:sp>
      <p:sp>
        <p:nvSpPr>
          <p:cNvPr id="7" name="正方形/長方形 6"/>
          <p:cNvSpPr/>
          <p:nvPr/>
        </p:nvSpPr>
        <p:spPr>
          <a:xfrm>
            <a:off x="86685" y="89172"/>
            <a:ext cx="10018210" cy="646331"/>
          </a:xfrm>
          <a:prstGeom prst="rect">
            <a:avLst/>
          </a:prstGeom>
        </p:spPr>
        <p:txBody>
          <a:bodyPr wrap="square">
            <a:spAutoFit/>
          </a:bodyPr>
          <a:lstStyle/>
          <a:p>
            <a:r>
              <a:rPr lang="ja-JP" altLang="en-US" b="1" dirty="0"/>
              <a:t>岡山の清酒製造業者の輸出概況とインタビュー先を</a:t>
            </a:r>
            <a:r>
              <a:rPr lang="en-US" altLang="ja-JP" b="1" dirty="0"/>
              <a:t>6</a:t>
            </a:r>
            <a:r>
              <a:rPr lang="ja-JP" altLang="en-US" b="1" dirty="0"/>
              <a:t>者選んだ理由</a:t>
            </a:r>
          </a:p>
          <a:p>
            <a:endParaRPr lang="ja-JP" altLang="en-US" b="1" dirty="0"/>
          </a:p>
        </p:txBody>
      </p:sp>
    </p:spTree>
    <p:extLst>
      <p:ext uri="{BB962C8B-B14F-4D97-AF65-F5344CB8AC3E}">
        <p14:creationId xmlns:p14="http://schemas.microsoft.com/office/powerpoint/2010/main" val="4256062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0E0B31DB-17DE-43A8-B08C-FE50C6457945}" type="slidenum">
              <a:rPr kumimoji="1" lang="ja-JP" altLang="en-US" sz="1400" b="1" smtClean="0"/>
              <a:t>13</a:t>
            </a:fld>
            <a:endParaRPr kumimoji="1" lang="ja-JP" altLang="en-US" sz="1400" b="1" dirty="0"/>
          </a:p>
        </p:txBody>
      </p:sp>
      <p:sp>
        <p:nvSpPr>
          <p:cNvPr id="6" name="正方形/長方形 5"/>
          <p:cNvSpPr/>
          <p:nvPr/>
        </p:nvSpPr>
        <p:spPr>
          <a:xfrm>
            <a:off x="86685" y="89172"/>
            <a:ext cx="10018210" cy="369332"/>
          </a:xfrm>
          <a:prstGeom prst="rect">
            <a:avLst/>
          </a:prstGeom>
        </p:spPr>
        <p:txBody>
          <a:bodyPr wrap="square">
            <a:spAutoFit/>
          </a:bodyPr>
          <a:lstStyle/>
          <a:p>
            <a:r>
              <a:rPr lang="ja-JP" altLang="en-US" b="1" dirty="0"/>
              <a:t>岡山の清酒製造業者の輸出概況とインタビュー先を</a:t>
            </a:r>
            <a:r>
              <a:rPr lang="en-US" altLang="ja-JP" b="1" dirty="0"/>
              <a:t>6</a:t>
            </a:r>
            <a:r>
              <a:rPr lang="ja-JP" altLang="en-US" b="1" dirty="0"/>
              <a:t>者選んだ理由</a:t>
            </a:r>
          </a:p>
        </p:txBody>
      </p:sp>
      <p:pic>
        <p:nvPicPr>
          <p:cNvPr id="3" name="図 2"/>
          <p:cNvPicPr>
            <a:picLocks noChangeAspect="1"/>
          </p:cNvPicPr>
          <p:nvPr/>
        </p:nvPicPr>
        <p:blipFill>
          <a:blip r:embed="rId2"/>
          <a:stretch>
            <a:fillRect/>
          </a:stretch>
        </p:blipFill>
        <p:spPr>
          <a:xfrm>
            <a:off x="1206455" y="498187"/>
            <a:ext cx="9779090" cy="5861626"/>
          </a:xfrm>
          <a:prstGeom prst="rect">
            <a:avLst/>
          </a:prstGeom>
        </p:spPr>
      </p:pic>
    </p:spTree>
    <p:extLst>
      <p:ext uri="{BB962C8B-B14F-4D97-AF65-F5344CB8AC3E}">
        <p14:creationId xmlns:p14="http://schemas.microsoft.com/office/powerpoint/2010/main" val="2109316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0E0B31DB-17DE-43A8-B08C-FE50C6457945}" type="slidenum">
              <a:rPr kumimoji="1" lang="ja-JP" altLang="en-US" sz="1400" b="1" smtClean="0"/>
              <a:t>14</a:t>
            </a:fld>
            <a:endParaRPr kumimoji="1" lang="ja-JP" altLang="en-US" sz="1400" b="1" dirty="0"/>
          </a:p>
        </p:txBody>
      </p:sp>
      <p:pic>
        <p:nvPicPr>
          <p:cNvPr id="5" name="図 4"/>
          <p:cNvPicPr>
            <a:picLocks noChangeAspect="1"/>
          </p:cNvPicPr>
          <p:nvPr/>
        </p:nvPicPr>
        <p:blipFill>
          <a:blip r:embed="rId2"/>
          <a:stretch>
            <a:fillRect/>
          </a:stretch>
        </p:blipFill>
        <p:spPr>
          <a:xfrm>
            <a:off x="1206455" y="574312"/>
            <a:ext cx="9779090" cy="5709376"/>
          </a:xfrm>
          <a:prstGeom prst="rect">
            <a:avLst/>
          </a:prstGeom>
        </p:spPr>
      </p:pic>
      <p:sp>
        <p:nvSpPr>
          <p:cNvPr id="2" name="テキスト ボックス 1"/>
          <p:cNvSpPr txBox="1"/>
          <p:nvPr/>
        </p:nvSpPr>
        <p:spPr>
          <a:xfrm>
            <a:off x="263611" y="164757"/>
            <a:ext cx="4102443" cy="369332"/>
          </a:xfrm>
          <a:prstGeom prst="rect">
            <a:avLst/>
          </a:prstGeom>
          <a:noFill/>
        </p:spPr>
        <p:txBody>
          <a:bodyPr wrap="square" rtlCol="0">
            <a:spAutoFit/>
          </a:bodyPr>
          <a:lstStyle/>
          <a:p>
            <a:r>
              <a:rPr kumimoji="1" lang="ja-JP" altLang="en-US" b="1" dirty="0"/>
              <a:t>蔵元を取り巻く課題と直感的な打開策</a:t>
            </a:r>
          </a:p>
        </p:txBody>
      </p:sp>
    </p:spTree>
    <p:extLst>
      <p:ext uri="{BB962C8B-B14F-4D97-AF65-F5344CB8AC3E}">
        <p14:creationId xmlns:p14="http://schemas.microsoft.com/office/powerpoint/2010/main" val="1610082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0E0B31DB-17DE-43A8-B08C-FE50C6457945}" type="slidenum">
              <a:rPr kumimoji="1" lang="ja-JP" altLang="en-US" sz="1400" b="1" smtClean="0"/>
              <a:t>15</a:t>
            </a:fld>
            <a:endParaRPr kumimoji="1" lang="ja-JP" altLang="en-US" sz="1400" b="1" dirty="0"/>
          </a:p>
        </p:txBody>
      </p:sp>
      <p:pic>
        <p:nvPicPr>
          <p:cNvPr id="6" name="図 5"/>
          <p:cNvPicPr>
            <a:picLocks noChangeAspect="1"/>
          </p:cNvPicPr>
          <p:nvPr/>
        </p:nvPicPr>
        <p:blipFill>
          <a:blip r:embed="rId2"/>
          <a:stretch>
            <a:fillRect/>
          </a:stretch>
        </p:blipFill>
        <p:spPr>
          <a:xfrm>
            <a:off x="-106874" y="-66880"/>
            <a:ext cx="5401831" cy="458776"/>
          </a:xfrm>
          <a:prstGeom prst="rect">
            <a:avLst/>
          </a:prstGeom>
        </p:spPr>
      </p:pic>
      <p:pic>
        <p:nvPicPr>
          <p:cNvPr id="3" name="図 2"/>
          <p:cNvPicPr>
            <a:picLocks noChangeAspect="1"/>
          </p:cNvPicPr>
          <p:nvPr/>
        </p:nvPicPr>
        <p:blipFill>
          <a:blip r:embed="rId3"/>
          <a:stretch>
            <a:fillRect/>
          </a:stretch>
        </p:blipFill>
        <p:spPr>
          <a:xfrm>
            <a:off x="252846" y="915116"/>
            <a:ext cx="11552787" cy="5705881"/>
          </a:xfrm>
          <a:prstGeom prst="rect">
            <a:avLst/>
          </a:prstGeom>
        </p:spPr>
      </p:pic>
      <p:sp>
        <p:nvSpPr>
          <p:cNvPr id="5" name="テキスト ボックス 4"/>
          <p:cNvSpPr txBox="1"/>
          <p:nvPr/>
        </p:nvSpPr>
        <p:spPr>
          <a:xfrm>
            <a:off x="4192109" y="391896"/>
            <a:ext cx="3731741" cy="523220"/>
          </a:xfrm>
          <a:prstGeom prst="rect">
            <a:avLst/>
          </a:prstGeom>
          <a:noFill/>
        </p:spPr>
        <p:txBody>
          <a:bodyPr wrap="square" rtlCol="0">
            <a:spAutoFit/>
          </a:bodyPr>
          <a:lstStyle/>
          <a:p>
            <a:r>
              <a:rPr kumimoji="1" lang="ja-JP" altLang="en-US" sz="2800" b="1" dirty="0"/>
              <a:t>本研究報告書の構成</a:t>
            </a:r>
          </a:p>
        </p:txBody>
      </p:sp>
    </p:spTree>
    <p:extLst>
      <p:ext uri="{BB962C8B-B14F-4D97-AF65-F5344CB8AC3E}">
        <p14:creationId xmlns:p14="http://schemas.microsoft.com/office/powerpoint/2010/main" val="2024994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0"/>
            <a:ext cx="6646733" cy="329958"/>
          </a:xfrm>
          <a:prstGeom prst="rect">
            <a:avLst/>
          </a:prstGeom>
        </p:spPr>
      </p:pic>
      <p:sp>
        <p:nvSpPr>
          <p:cNvPr id="5" name="テキスト ボックス 4"/>
          <p:cNvSpPr txBox="1"/>
          <p:nvPr/>
        </p:nvSpPr>
        <p:spPr>
          <a:xfrm>
            <a:off x="443903" y="329958"/>
            <a:ext cx="947956" cy="369332"/>
          </a:xfrm>
          <a:prstGeom prst="rect">
            <a:avLst/>
          </a:prstGeom>
          <a:noFill/>
        </p:spPr>
        <p:txBody>
          <a:bodyPr wrap="square" rtlCol="0">
            <a:spAutoFit/>
          </a:bodyPr>
          <a:lstStyle/>
          <a:p>
            <a:r>
              <a:rPr kumimoji="1" lang="ja-JP" altLang="en-US" dirty="0"/>
              <a:t>第１章</a:t>
            </a:r>
          </a:p>
        </p:txBody>
      </p:sp>
      <p:sp>
        <p:nvSpPr>
          <p:cNvPr id="6" name="スライド番号プレースホルダー 5"/>
          <p:cNvSpPr>
            <a:spLocks noGrp="1"/>
          </p:cNvSpPr>
          <p:nvPr>
            <p:ph type="sldNum" sz="quarter" idx="12"/>
          </p:nvPr>
        </p:nvSpPr>
        <p:spPr/>
        <p:txBody>
          <a:bodyPr/>
          <a:lstStyle/>
          <a:p>
            <a:fld id="{0E0B31DB-17DE-43A8-B08C-FE50C6457945}" type="slidenum">
              <a:rPr kumimoji="1" lang="ja-JP" altLang="en-US" sz="1400" b="1" smtClean="0"/>
              <a:t>16</a:t>
            </a:fld>
            <a:endParaRPr kumimoji="1" lang="ja-JP" altLang="en-US" sz="1400" b="1" dirty="0"/>
          </a:p>
        </p:txBody>
      </p:sp>
      <p:pic>
        <p:nvPicPr>
          <p:cNvPr id="3" name="図 2"/>
          <p:cNvPicPr>
            <a:picLocks noChangeAspect="1"/>
          </p:cNvPicPr>
          <p:nvPr/>
        </p:nvPicPr>
        <p:blipFill>
          <a:blip r:embed="rId3"/>
          <a:stretch>
            <a:fillRect/>
          </a:stretch>
        </p:blipFill>
        <p:spPr>
          <a:xfrm>
            <a:off x="593351" y="329958"/>
            <a:ext cx="11043595" cy="6026392"/>
          </a:xfrm>
          <a:prstGeom prst="rect">
            <a:avLst/>
          </a:prstGeom>
        </p:spPr>
      </p:pic>
    </p:spTree>
    <p:extLst>
      <p:ext uri="{BB962C8B-B14F-4D97-AF65-F5344CB8AC3E}">
        <p14:creationId xmlns:p14="http://schemas.microsoft.com/office/powerpoint/2010/main" val="900843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0" y="0"/>
            <a:ext cx="6646733" cy="329958"/>
          </a:xfrm>
          <a:prstGeom prst="rect">
            <a:avLst/>
          </a:prstGeom>
        </p:spPr>
      </p:pic>
      <p:sp>
        <p:nvSpPr>
          <p:cNvPr id="4" name="テキスト ボックス 3"/>
          <p:cNvSpPr txBox="1"/>
          <p:nvPr/>
        </p:nvSpPr>
        <p:spPr>
          <a:xfrm>
            <a:off x="414720" y="329958"/>
            <a:ext cx="947956" cy="369332"/>
          </a:xfrm>
          <a:prstGeom prst="rect">
            <a:avLst/>
          </a:prstGeom>
          <a:noFill/>
        </p:spPr>
        <p:txBody>
          <a:bodyPr wrap="square" rtlCol="0">
            <a:spAutoFit/>
          </a:bodyPr>
          <a:lstStyle/>
          <a:p>
            <a:r>
              <a:rPr kumimoji="1" lang="ja-JP" altLang="en-US" dirty="0"/>
              <a:t>第２章</a:t>
            </a:r>
          </a:p>
        </p:txBody>
      </p:sp>
      <p:sp>
        <p:nvSpPr>
          <p:cNvPr id="5" name="スライド番号プレースホルダー 4"/>
          <p:cNvSpPr>
            <a:spLocks noGrp="1"/>
          </p:cNvSpPr>
          <p:nvPr>
            <p:ph type="sldNum" sz="quarter" idx="12"/>
          </p:nvPr>
        </p:nvSpPr>
        <p:spPr/>
        <p:txBody>
          <a:bodyPr/>
          <a:lstStyle/>
          <a:p>
            <a:fld id="{0E0B31DB-17DE-43A8-B08C-FE50C6457945}" type="slidenum">
              <a:rPr kumimoji="1" lang="ja-JP" altLang="en-US" sz="1400" b="1" smtClean="0"/>
              <a:t>17</a:t>
            </a:fld>
            <a:endParaRPr kumimoji="1" lang="ja-JP" altLang="en-US" sz="1400" b="1" dirty="0"/>
          </a:p>
        </p:txBody>
      </p:sp>
      <p:pic>
        <p:nvPicPr>
          <p:cNvPr id="3" name="図 2"/>
          <p:cNvPicPr>
            <a:picLocks noChangeAspect="1"/>
          </p:cNvPicPr>
          <p:nvPr/>
        </p:nvPicPr>
        <p:blipFill>
          <a:blip r:embed="rId4"/>
          <a:stretch>
            <a:fillRect/>
          </a:stretch>
        </p:blipFill>
        <p:spPr>
          <a:xfrm>
            <a:off x="-235799" y="659916"/>
            <a:ext cx="12645513" cy="5508623"/>
          </a:xfrm>
          <a:prstGeom prst="rect">
            <a:avLst/>
          </a:prstGeom>
        </p:spPr>
      </p:pic>
    </p:spTree>
    <p:extLst>
      <p:ext uri="{BB962C8B-B14F-4D97-AF65-F5344CB8AC3E}">
        <p14:creationId xmlns:p14="http://schemas.microsoft.com/office/powerpoint/2010/main" val="2540440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E0B31DB-17DE-43A8-B08C-FE50C6457945}" type="slidenum">
              <a:rPr kumimoji="1" lang="ja-JP" altLang="en-US" smtClean="0"/>
              <a:t>18</a:t>
            </a:fld>
            <a:endParaRPr kumimoji="1" lang="ja-JP" altLang="en-US"/>
          </a:p>
        </p:txBody>
      </p:sp>
      <p:pic>
        <p:nvPicPr>
          <p:cNvPr id="6" name="図 5"/>
          <p:cNvPicPr>
            <a:picLocks noChangeAspect="1"/>
          </p:cNvPicPr>
          <p:nvPr/>
        </p:nvPicPr>
        <p:blipFill>
          <a:blip r:embed="rId2"/>
          <a:stretch>
            <a:fillRect/>
          </a:stretch>
        </p:blipFill>
        <p:spPr>
          <a:xfrm>
            <a:off x="1380151" y="514937"/>
            <a:ext cx="9379585" cy="5841413"/>
          </a:xfrm>
          <a:prstGeom prst="rect">
            <a:avLst/>
          </a:prstGeom>
        </p:spPr>
      </p:pic>
      <p:pic>
        <p:nvPicPr>
          <p:cNvPr id="4" name="図 3"/>
          <p:cNvPicPr>
            <a:picLocks noChangeAspect="1"/>
          </p:cNvPicPr>
          <p:nvPr/>
        </p:nvPicPr>
        <p:blipFill>
          <a:blip r:embed="rId3"/>
          <a:stretch>
            <a:fillRect/>
          </a:stretch>
        </p:blipFill>
        <p:spPr>
          <a:xfrm>
            <a:off x="0" y="0"/>
            <a:ext cx="6646733" cy="329958"/>
          </a:xfrm>
          <a:prstGeom prst="rect">
            <a:avLst/>
          </a:prstGeom>
        </p:spPr>
      </p:pic>
      <p:sp>
        <p:nvSpPr>
          <p:cNvPr id="5" name="テキスト ボックス 4"/>
          <p:cNvSpPr txBox="1"/>
          <p:nvPr/>
        </p:nvSpPr>
        <p:spPr>
          <a:xfrm>
            <a:off x="414719" y="303325"/>
            <a:ext cx="1067851" cy="646331"/>
          </a:xfrm>
          <a:prstGeom prst="rect">
            <a:avLst/>
          </a:prstGeom>
          <a:noFill/>
        </p:spPr>
        <p:txBody>
          <a:bodyPr wrap="square" rtlCol="0">
            <a:spAutoFit/>
          </a:bodyPr>
          <a:lstStyle/>
          <a:p>
            <a:r>
              <a:rPr kumimoji="1" lang="ja-JP" altLang="en-US" dirty="0"/>
              <a:t>第２章</a:t>
            </a:r>
            <a:endParaRPr kumimoji="1" lang="en-US" altLang="ja-JP" dirty="0"/>
          </a:p>
          <a:p>
            <a:r>
              <a:rPr lang="ja-JP" altLang="en-US" dirty="0"/>
              <a:t>図表</a:t>
            </a:r>
            <a:r>
              <a:rPr lang="en-US" altLang="ja-JP" dirty="0"/>
              <a:t>2-1</a:t>
            </a:r>
            <a:endParaRPr kumimoji="1" lang="ja-JP" altLang="en-US" dirty="0"/>
          </a:p>
        </p:txBody>
      </p:sp>
    </p:spTree>
    <p:extLst>
      <p:ext uri="{BB962C8B-B14F-4D97-AF65-F5344CB8AC3E}">
        <p14:creationId xmlns:p14="http://schemas.microsoft.com/office/powerpoint/2010/main" val="126409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E0B31DB-17DE-43A8-B08C-FE50C6457945}" type="slidenum">
              <a:rPr kumimoji="1" lang="ja-JP" altLang="en-US" smtClean="0"/>
              <a:t>19</a:t>
            </a:fld>
            <a:endParaRPr kumimoji="1" lang="ja-JP" altLang="en-US"/>
          </a:p>
        </p:txBody>
      </p:sp>
      <p:pic>
        <p:nvPicPr>
          <p:cNvPr id="6" name="図 5"/>
          <p:cNvPicPr>
            <a:picLocks noChangeAspect="1"/>
          </p:cNvPicPr>
          <p:nvPr/>
        </p:nvPicPr>
        <p:blipFill>
          <a:blip r:embed="rId2"/>
          <a:stretch>
            <a:fillRect/>
          </a:stretch>
        </p:blipFill>
        <p:spPr>
          <a:xfrm>
            <a:off x="0" y="0"/>
            <a:ext cx="6646733" cy="329958"/>
          </a:xfrm>
          <a:prstGeom prst="rect">
            <a:avLst/>
          </a:prstGeom>
        </p:spPr>
      </p:pic>
      <p:sp>
        <p:nvSpPr>
          <p:cNvPr id="8" name="テキスト ボックス 7"/>
          <p:cNvSpPr txBox="1"/>
          <p:nvPr/>
        </p:nvSpPr>
        <p:spPr>
          <a:xfrm>
            <a:off x="414719" y="303325"/>
            <a:ext cx="1067851" cy="923330"/>
          </a:xfrm>
          <a:prstGeom prst="rect">
            <a:avLst/>
          </a:prstGeom>
          <a:noFill/>
        </p:spPr>
        <p:txBody>
          <a:bodyPr wrap="square" rtlCol="0">
            <a:spAutoFit/>
          </a:bodyPr>
          <a:lstStyle/>
          <a:p>
            <a:r>
              <a:rPr kumimoji="1" lang="ja-JP" altLang="en-US" dirty="0"/>
              <a:t>第２章</a:t>
            </a:r>
            <a:endParaRPr kumimoji="1" lang="en-US" altLang="ja-JP" dirty="0"/>
          </a:p>
          <a:p>
            <a:r>
              <a:rPr lang="ja-JP" altLang="en-US" dirty="0"/>
              <a:t>図表</a:t>
            </a:r>
            <a:r>
              <a:rPr lang="en-US" altLang="ja-JP" dirty="0"/>
              <a:t>2-5</a:t>
            </a:r>
          </a:p>
          <a:p>
            <a:r>
              <a:rPr kumimoji="1" lang="ja-JP" altLang="en-US" dirty="0"/>
              <a:t>図表</a:t>
            </a:r>
            <a:r>
              <a:rPr kumimoji="1" lang="en-US" altLang="ja-JP" dirty="0"/>
              <a:t>2-9</a:t>
            </a:r>
            <a:endParaRPr kumimoji="1" lang="ja-JP" altLang="en-US" dirty="0"/>
          </a:p>
        </p:txBody>
      </p:sp>
      <p:pic>
        <p:nvPicPr>
          <p:cNvPr id="9" name="図 8"/>
          <p:cNvPicPr>
            <a:picLocks noChangeAspect="1"/>
          </p:cNvPicPr>
          <p:nvPr/>
        </p:nvPicPr>
        <p:blipFill>
          <a:blip r:embed="rId3"/>
          <a:stretch>
            <a:fillRect/>
          </a:stretch>
        </p:blipFill>
        <p:spPr>
          <a:xfrm>
            <a:off x="2109617" y="-5748"/>
            <a:ext cx="10189093" cy="5719985"/>
          </a:xfrm>
          <a:prstGeom prst="rect">
            <a:avLst/>
          </a:prstGeom>
        </p:spPr>
      </p:pic>
      <p:pic>
        <p:nvPicPr>
          <p:cNvPr id="10" name="図 9"/>
          <p:cNvPicPr>
            <a:picLocks noChangeAspect="1"/>
          </p:cNvPicPr>
          <p:nvPr/>
        </p:nvPicPr>
        <p:blipFill>
          <a:blip r:embed="rId4"/>
          <a:stretch>
            <a:fillRect/>
          </a:stretch>
        </p:blipFill>
        <p:spPr>
          <a:xfrm>
            <a:off x="1244644" y="5378531"/>
            <a:ext cx="10189093" cy="1289558"/>
          </a:xfrm>
          <a:prstGeom prst="rect">
            <a:avLst/>
          </a:prstGeom>
        </p:spPr>
      </p:pic>
      <p:sp>
        <p:nvSpPr>
          <p:cNvPr id="3" name="思考の吹き出し: 雲形 2"/>
          <p:cNvSpPr/>
          <p:nvPr/>
        </p:nvSpPr>
        <p:spPr>
          <a:xfrm>
            <a:off x="606008" y="1226655"/>
            <a:ext cx="2582562" cy="1649388"/>
          </a:xfrm>
          <a:prstGeom prst="cloudCallout">
            <a:avLst>
              <a:gd name="adj1" fmla="val 79645"/>
              <a:gd name="adj2" fmla="val 586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企業の環境と輸出マーケティングの関係図</a:t>
            </a:r>
            <a:endParaRPr kumimoji="1" lang="ja-JP" altLang="en-US" b="1" dirty="0"/>
          </a:p>
        </p:txBody>
      </p:sp>
    </p:spTree>
    <p:extLst>
      <p:ext uri="{BB962C8B-B14F-4D97-AF65-F5344CB8AC3E}">
        <p14:creationId xmlns:p14="http://schemas.microsoft.com/office/powerpoint/2010/main" val="786403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E0B31DB-17DE-43A8-B08C-FE50C6457945}" type="slidenum">
              <a:rPr kumimoji="1" lang="ja-JP" altLang="en-US" sz="1400" b="1" smtClean="0"/>
              <a:t>2</a:t>
            </a:fld>
            <a:endParaRPr kumimoji="1" lang="ja-JP" altLang="en-US" sz="1400" b="1" dirty="0"/>
          </a:p>
        </p:txBody>
      </p:sp>
      <p:sp>
        <p:nvSpPr>
          <p:cNvPr id="4" name="テキスト ボックス 3"/>
          <p:cNvSpPr txBox="1"/>
          <p:nvPr/>
        </p:nvSpPr>
        <p:spPr>
          <a:xfrm>
            <a:off x="251670" y="243281"/>
            <a:ext cx="2709643" cy="369332"/>
          </a:xfrm>
          <a:prstGeom prst="rect">
            <a:avLst/>
          </a:prstGeom>
          <a:noFill/>
        </p:spPr>
        <p:txBody>
          <a:bodyPr wrap="square" rtlCol="0">
            <a:spAutoFit/>
          </a:bodyPr>
          <a:lstStyle/>
          <a:p>
            <a:r>
              <a:rPr kumimoji="1" lang="en-US" altLang="ja-JP" b="1" dirty="0"/>
              <a:t>Presentation</a:t>
            </a:r>
            <a:r>
              <a:rPr lang="ja-JP" altLang="en-US" b="1" dirty="0"/>
              <a:t>の項目</a:t>
            </a:r>
            <a:endParaRPr kumimoji="1" lang="ja-JP" altLang="en-US" b="1" dirty="0"/>
          </a:p>
        </p:txBody>
      </p:sp>
      <p:pic>
        <p:nvPicPr>
          <p:cNvPr id="3" name="図 2"/>
          <p:cNvPicPr>
            <a:picLocks noChangeAspect="1"/>
          </p:cNvPicPr>
          <p:nvPr/>
        </p:nvPicPr>
        <p:blipFill>
          <a:blip r:embed="rId2"/>
          <a:stretch>
            <a:fillRect/>
          </a:stretch>
        </p:blipFill>
        <p:spPr>
          <a:xfrm>
            <a:off x="1111194" y="316248"/>
            <a:ext cx="9969612" cy="6225503"/>
          </a:xfrm>
          <a:prstGeom prst="rect">
            <a:avLst/>
          </a:prstGeom>
        </p:spPr>
      </p:pic>
    </p:spTree>
    <p:extLst>
      <p:ext uri="{BB962C8B-B14F-4D97-AF65-F5344CB8AC3E}">
        <p14:creationId xmlns:p14="http://schemas.microsoft.com/office/powerpoint/2010/main" val="4147194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0"/>
            <a:ext cx="6646733" cy="329958"/>
          </a:xfrm>
          <a:prstGeom prst="rect">
            <a:avLst/>
          </a:prstGeom>
        </p:spPr>
      </p:pic>
      <p:sp>
        <p:nvSpPr>
          <p:cNvPr id="5" name="テキスト ボックス 4"/>
          <p:cNvSpPr txBox="1"/>
          <p:nvPr/>
        </p:nvSpPr>
        <p:spPr>
          <a:xfrm>
            <a:off x="453631" y="329958"/>
            <a:ext cx="2445462" cy="369332"/>
          </a:xfrm>
          <a:prstGeom prst="rect">
            <a:avLst/>
          </a:prstGeom>
          <a:noFill/>
        </p:spPr>
        <p:txBody>
          <a:bodyPr wrap="square" rtlCol="0">
            <a:spAutoFit/>
          </a:bodyPr>
          <a:lstStyle/>
          <a:p>
            <a:r>
              <a:rPr kumimoji="1" lang="ja-JP" altLang="en-US" dirty="0"/>
              <a:t>第３章</a:t>
            </a:r>
          </a:p>
        </p:txBody>
      </p:sp>
      <p:sp>
        <p:nvSpPr>
          <p:cNvPr id="6" name="スライド番号プレースホルダー 5"/>
          <p:cNvSpPr>
            <a:spLocks noGrp="1"/>
          </p:cNvSpPr>
          <p:nvPr>
            <p:ph type="sldNum" sz="quarter" idx="12"/>
          </p:nvPr>
        </p:nvSpPr>
        <p:spPr/>
        <p:txBody>
          <a:bodyPr/>
          <a:lstStyle/>
          <a:p>
            <a:fld id="{0E0B31DB-17DE-43A8-B08C-FE50C6457945}" type="slidenum">
              <a:rPr kumimoji="1" lang="ja-JP" altLang="en-US" sz="1400" b="1" smtClean="0"/>
              <a:t>20</a:t>
            </a:fld>
            <a:endParaRPr kumimoji="1" lang="ja-JP" altLang="en-US" sz="1400" b="1" dirty="0"/>
          </a:p>
        </p:txBody>
      </p:sp>
      <p:pic>
        <p:nvPicPr>
          <p:cNvPr id="3" name="図 2"/>
          <p:cNvPicPr>
            <a:picLocks noChangeAspect="1"/>
          </p:cNvPicPr>
          <p:nvPr/>
        </p:nvPicPr>
        <p:blipFill>
          <a:blip r:embed="rId3"/>
          <a:stretch>
            <a:fillRect/>
          </a:stretch>
        </p:blipFill>
        <p:spPr>
          <a:xfrm>
            <a:off x="-560799" y="699290"/>
            <a:ext cx="13115652" cy="2652516"/>
          </a:xfrm>
          <a:prstGeom prst="rect">
            <a:avLst/>
          </a:prstGeom>
        </p:spPr>
      </p:pic>
    </p:spTree>
    <p:extLst>
      <p:ext uri="{BB962C8B-B14F-4D97-AF65-F5344CB8AC3E}">
        <p14:creationId xmlns:p14="http://schemas.microsoft.com/office/powerpoint/2010/main" val="3188717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83874" y="75500"/>
            <a:ext cx="10010450" cy="400110"/>
          </a:xfrm>
          <a:prstGeom prst="rect">
            <a:avLst/>
          </a:prstGeom>
          <a:noFill/>
        </p:spPr>
        <p:txBody>
          <a:bodyPr wrap="square" rtlCol="0">
            <a:spAutoFit/>
          </a:bodyPr>
          <a:lstStyle/>
          <a:p>
            <a:r>
              <a:rPr lang="ja-JP" altLang="en-US" sz="2000" b="1" dirty="0"/>
              <a:t>分析結果と結論</a:t>
            </a:r>
            <a:r>
              <a:rPr lang="ja-JP" altLang="en-US" sz="2000" dirty="0"/>
              <a:t>　　　　　　</a:t>
            </a:r>
            <a:r>
              <a:rPr lang="ja-JP" altLang="en-US" sz="2000" b="1" dirty="0"/>
              <a:t>岡山の蔵元を取り巻く課題と対策のまとめ</a:t>
            </a:r>
            <a:endParaRPr lang="en-US" altLang="ja-JP" sz="2000" dirty="0"/>
          </a:p>
        </p:txBody>
      </p:sp>
      <p:sp>
        <p:nvSpPr>
          <p:cNvPr id="7" name="スライド番号プレースホルダー 6"/>
          <p:cNvSpPr>
            <a:spLocks noGrp="1"/>
          </p:cNvSpPr>
          <p:nvPr>
            <p:ph type="sldNum" sz="quarter" idx="12"/>
          </p:nvPr>
        </p:nvSpPr>
        <p:spPr/>
        <p:txBody>
          <a:bodyPr/>
          <a:lstStyle/>
          <a:p>
            <a:fld id="{0E0B31DB-17DE-43A8-B08C-FE50C6457945}" type="slidenum">
              <a:rPr kumimoji="1" lang="ja-JP" altLang="en-US" sz="1400" b="1" smtClean="0"/>
              <a:t>21</a:t>
            </a:fld>
            <a:endParaRPr kumimoji="1" lang="ja-JP" altLang="en-US" sz="1400" b="1" dirty="0"/>
          </a:p>
        </p:txBody>
      </p:sp>
      <p:pic>
        <p:nvPicPr>
          <p:cNvPr id="4" name="図 3"/>
          <p:cNvPicPr>
            <a:picLocks noChangeAspect="1"/>
          </p:cNvPicPr>
          <p:nvPr/>
        </p:nvPicPr>
        <p:blipFill>
          <a:blip r:embed="rId2"/>
          <a:stretch>
            <a:fillRect/>
          </a:stretch>
        </p:blipFill>
        <p:spPr>
          <a:xfrm>
            <a:off x="1206455" y="275555"/>
            <a:ext cx="9542609" cy="6486490"/>
          </a:xfrm>
          <a:prstGeom prst="rect">
            <a:avLst/>
          </a:prstGeom>
        </p:spPr>
      </p:pic>
    </p:spTree>
    <p:extLst>
      <p:ext uri="{BB962C8B-B14F-4D97-AF65-F5344CB8AC3E}">
        <p14:creationId xmlns:p14="http://schemas.microsoft.com/office/powerpoint/2010/main" val="637476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E0B31DB-17DE-43A8-B08C-FE50C6457945}" type="slidenum">
              <a:rPr kumimoji="1" lang="ja-JP" altLang="en-US" smtClean="0"/>
              <a:t>22</a:t>
            </a:fld>
            <a:endParaRPr kumimoji="1" lang="ja-JP" altLang="en-US"/>
          </a:p>
        </p:txBody>
      </p:sp>
      <p:sp>
        <p:nvSpPr>
          <p:cNvPr id="4" name="矢印: 下 3"/>
          <p:cNvSpPr/>
          <p:nvPr/>
        </p:nvSpPr>
        <p:spPr>
          <a:xfrm>
            <a:off x="5563672" y="1740796"/>
            <a:ext cx="573438" cy="4184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525755" y="783859"/>
            <a:ext cx="9037468" cy="830997"/>
          </a:xfrm>
          <a:prstGeom prst="rect">
            <a:avLst/>
          </a:prstGeom>
          <a:solidFill>
            <a:schemeClr val="accent2">
              <a:lumMod val="20000"/>
              <a:lumOff val="80000"/>
            </a:schemeClr>
          </a:solidFill>
        </p:spPr>
        <p:txBody>
          <a:bodyPr wrap="square" rtlCol="0">
            <a:spAutoFit/>
          </a:bodyPr>
          <a:lstStyle/>
          <a:p>
            <a:pPr algn="ctr"/>
            <a:r>
              <a:rPr lang="ja-JP" altLang="ja-JP" sz="2400" b="1" dirty="0">
                <a:solidFill>
                  <a:srgbClr val="FF0000"/>
                </a:solidFill>
              </a:rPr>
              <a:t>今回の事例分析で得られた</a:t>
            </a:r>
            <a:r>
              <a:rPr lang="ja-JP" altLang="en-US" sz="2400" b="1" dirty="0">
                <a:solidFill>
                  <a:srgbClr val="FF0000"/>
                </a:solidFill>
              </a:rPr>
              <a:t>岡山の</a:t>
            </a:r>
            <a:r>
              <a:rPr lang="ja-JP" altLang="ja-JP" sz="2400" b="1" dirty="0">
                <a:solidFill>
                  <a:srgbClr val="FF0000"/>
                </a:solidFill>
              </a:rPr>
              <a:t>中小蔵元の</a:t>
            </a:r>
            <a:endParaRPr lang="en-US" altLang="ja-JP" sz="2400" b="1" dirty="0">
              <a:solidFill>
                <a:srgbClr val="FF0000"/>
              </a:solidFill>
            </a:endParaRPr>
          </a:p>
          <a:p>
            <a:pPr algn="ctr"/>
            <a:r>
              <a:rPr lang="ja-JP" altLang="ja-JP" sz="2400" b="1" dirty="0">
                <a:solidFill>
                  <a:srgbClr val="FF0000"/>
                </a:solidFill>
              </a:rPr>
              <a:t>清酒の輸出成功理論（仮説）の構築</a:t>
            </a:r>
            <a:r>
              <a:rPr lang="ja-JP" altLang="en-US" sz="2400" b="1" dirty="0">
                <a:solidFill>
                  <a:srgbClr val="FF0000"/>
                </a:solidFill>
              </a:rPr>
              <a:t>へ</a:t>
            </a:r>
            <a:r>
              <a:rPr lang="ja-JP" altLang="ja-JP" sz="2400" b="1" dirty="0">
                <a:solidFill>
                  <a:srgbClr val="FF0000"/>
                </a:solidFill>
              </a:rPr>
              <a:t>の足掛かり</a:t>
            </a:r>
            <a:endParaRPr lang="ja-JP" altLang="ja-JP" sz="2400" dirty="0">
              <a:solidFill>
                <a:srgbClr val="FF0000"/>
              </a:solidFill>
            </a:endParaRPr>
          </a:p>
        </p:txBody>
      </p:sp>
      <p:sp>
        <p:nvSpPr>
          <p:cNvPr id="8" name="テキスト ボックス 7"/>
          <p:cNvSpPr txBox="1"/>
          <p:nvPr/>
        </p:nvSpPr>
        <p:spPr>
          <a:xfrm>
            <a:off x="3455639" y="2311990"/>
            <a:ext cx="4789504" cy="461665"/>
          </a:xfrm>
          <a:prstGeom prst="rect">
            <a:avLst/>
          </a:prstGeom>
          <a:solidFill>
            <a:schemeClr val="accent2">
              <a:lumMod val="20000"/>
              <a:lumOff val="80000"/>
            </a:schemeClr>
          </a:solidFill>
        </p:spPr>
        <p:txBody>
          <a:bodyPr wrap="square" rtlCol="0">
            <a:spAutoFit/>
          </a:bodyPr>
          <a:lstStyle/>
          <a:p>
            <a:pPr algn="ctr"/>
            <a:r>
              <a:rPr lang="ja-JP" altLang="en-US" sz="2400" b="1" dirty="0">
                <a:solidFill>
                  <a:schemeClr val="accent6">
                    <a:lumMod val="50000"/>
                  </a:schemeClr>
                </a:solidFill>
              </a:rPr>
              <a:t>清酒の</a:t>
            </a:r>
            <a:r>
              <a:rPr lang="ja-JP" altLang="ja-JP" sz="2400" b="1" dirty="0">
                <a:solidFill>
                  <a:schemeClr val="accent6">
                    <a:lumMod val="50000"/>
                  </a:schemeClr>
                </a:solidFill>
              </a:rPr>
              <a:t>輸出成功要因（説明変数）</a:t>
            </a:r>
            <a:endParaRPr lang="ja-JP" altLang="ja-JP" sz="2400" dirty="0">
              <a:solidFill>
                <a:schemeClr val="accent6">
                  <a:lumMod val="50000"/>
                </a:schemeClr>
              </a:solidFill>
            </a:endParaRPr>
          </a:p>
        </p:txBody>
      </p:sp>
      <p:sp>
        <p:nvSpPr>
          <p:cNvPr id="9" name="テキスト ボックス 8"/>
          <p:cNvSpPr txBox="1"/>
          <p:nvPr/>
        </p:nvSpPr>
        <p:spPr>
          <a:xfrm>
            <a:off x="1197278" y="3510650"/>
            <a:ext cx="9694416" cy="1200329"/>
          </a:xfrm>
          <a:prstGeom prst="rect">
            <a:avLst/>
          </a:prstGeom>
          <a:solidFill>
            <a:schemeClr val="accent4">
              <a:lumMod val="20000"/>
              <a:lumOff val="80000"/>
            </a:schemeClr>
          </a:solidFill>
        </p:spPr>
        <p:txBody>
          <a:bodyPr wrap="square" rtlCol="0">
            <a:spAutoFit/>
          </a:bodyPr>
          <a:lstStyle/>
          <a:p>
            <a:r>
              <a:rPr lang="ja-JP" altLang="ja-JP" sz="2400" b="1" dirty="0"/>
              <a:t>「社内化した杜氏による独自の醸造技術に基づいて差別化された清酒を、世界にチャレンジする若い世代のトップのもと、海外見本市や輸出商談会などを通じて良い現地パートナーと巡り合うことである」</a:t>
            </a:r>
            <a:endParaRPr lang="ja-JP" altLang="ja-JP" sz="2400" dirty="0"/>
          </a:p>
        </p:txBody>
      </p:sp>
      <p:sp>
        <p:nvSpPr>
          <p:cNvPr id="10" name="テキスト ボックス 9"/>
          <p:cNvSpPr txBox="1"/>
          <p:nvPr/>
        </p:nvSpPr>
        <p:spPr>
          <a:xfrm>
            <a:off x="2315865" y="5374978"/>
            <a:ext cx="7457243" cy="461665"/>
          </a:xfrm>
          <a:prstGeom prst="rect">
            <a:avLst/>
          </a:prstGeom>
          <a:solidFill>
            <a:schemeClr val="accent6">
              <a:lumMod val="20000"/>
              <a:lumOff val="80000"/>
            </a:schemeClr>
          </a:solidFill>
        </p:spPr>
        <p:txBody>
          <a:bodyPr wrap="square" rtlCol="0">
            <a:spAutoFit/>
          </a:bodyPr>
          <a:lstStyle/>
          <a:p>
            <a:pPr algn="ctr"/>
            <a:r>
              <a:rPr lang="ja-JP" altLang="ja-JP" sz="2400" b="1" dirty="0"/>
              <a:t>この足掛かりを発展させることが今後の課題</a:t>
            </a:r>
            <a:r>
              <a:rPr lang="ja-JP" altLang="en-US" sz="2400" b="1" dirty="0"/>
              <a:t>である</a:t>
            </a:r>
            <a:endParaRPr lang="ja-JP" altLang="ja-JP" sz="2400" dirty="0"/>
          </a:p>
        </p:txBody>
      </p:sp>
      <p:sp>
        <p:nvSpPr>
          <p:cNvPr id="11" name="矢印: 下 10"/>
          <p:cNvSpPr/>
          <p:nvPr/>
        </p:nvSpPr>
        <p:spPr>
          <a:xfrm>
            <a:off x="5577591" y="2969278"/>
            <a:ext cx="573438" cy="4184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下 11"/>
          <p:cNvSpPr/>
          <p:nvPr/>
        </p:nvSpPr>
        <p:spPr>
          <a:xfrm>
            <a:off x="5577591" y="4803784"/>
            <a:ext cx="573438" cy="4184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2"/>
          <a:stretch>
            <a:fillRect/>
          </a:stretch>
        </p:blipFill>
        <p:spPr>
          <a:xfrm>
            <a:off x="0" y="121902"/>
            <a:ext cx="6646733" cy="329958"/>
          </a:xfrm>
          <a:prstGeom prst="rect">
            <a:avLst/>
          </a:prstGeom>
        </p:spPr>
      </p:pic>
    </p:spTree>
    <p:extLst>
      <p:ext uri="{BB962C8B-B14F-4D97-AF65-F5344CB8AC3E}">
        <p14:creationId xmlns:p14="http://schemas.microsoft.com/office/powerpoint/2010/main" val="755078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E0B31DB-17DE-43A8-B08C-FE50C6457945}" type="slidenum">
              <a:rPr kumimoji="1" lang="ja-JP" altLang="en-US" smtClean="0"/>
              <a:t>23</a:t>
            </a:fld>
            <a:endParaRPr kumimoji="1" lang="ja-JP" altLang="en-US"/>
          </a:p>
        </p:txBody>
      </p:sp>
      <p:pic>
        <p:nvPicPr>
          <p:cNvPr id="4" name="図 3"/>
          <p:cNvPicPr>
            <a:picLocks noChangeAspect="1"/>
          </p:cNvPicPr>
          <p:nvPr/>
        </p:nvPicPr>
        <p:blipFill>
          <a:blip r:embed="rId3"/>
          <a:stretch>
            <a:fillRect/>
          </a:stretch>
        </p:blipFill>
        <p:spPr>
          <a:xfrm>
            <a:off x="-230660" y="39523"/>
            <a:ext cx="6646733" cy="329958"/>
          </a:xfrm>
          <a:prstGeom prst="rect">
            <a:avLst/>
          </a:prstGeom>
        </p:spPr>
      </p:pic>
      <p:pic>
        <p:nvPicPr>
          <p:cNvPr id="5" name="図 4"/>
          <p:cNvPicPr>
            <a:picLocks noChangeAspect="1"/>
          </p:cNvPicPr>
          <p:nvPr/>
        </p:nvPicPr>
        <p:blipFill>
          <a:blip r:embed="rId4"/>
          <a:stretch>
            <a:fillRect/>
          </a:stretch>
        </p:blipFill>
        <p:spPr>
          <a:xfrm>
            <a:off x="1206455" y="204344"/>
            <a:ext cx="9779090" cy="6449311"/>
          </a:xfrm>
          <a:prstGeom prst="rect">
            <a:avLst/>
          </a:prstGeom>
        </p:spPr>
      </p:pic>
    </p:spTree>
    <p:extLst>
      <p:ext uri="{BB962C8B-B14F-4D97-AF65-F5344CB8AC3E}">
        <p14:creationId xmlns:p14="http://schemas.microsoft.com/office/powerpoint/2010/main" val="4226266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E0B31DB-17DE-43A8-B08C-FE50C6457945}" type="slidenum">
              <a:rPr kumimoji="1" lang="ja-JP" altLang="en-US" smtClean="0"/>
              <a:t>24</a:t>
            </a:fld>
            <a:endParaRPr kumimoji="1" lang="ja-JP" altLang="en-US"/>
          </a:p>
        </p:txBody>
      </p:sp>
      <p:pic>
        <p:nvPicPr>
          <p:cNvPr id="3" name="図 2"/>
          <p:cNvPicPr>
            <a:picLocks noChangeAspect="1"/>
          </p:cNvPicPr>
          <p:nvPr/>
        </p:nvPicPr>
        <p:blipFill>
          <a:blip r:embed="rId2"/>
          <a:stretch>
            <a:fillRect/>
          </a:stretch>
        </p:blipFill>
        <p:spPr>
          <a:xfrm>
            <a:off x="0" y="121902"/>
            <a:ext cx="6646733" cy="329958"/>
          </a:xfrm>
          <a:prstGeom prst="rect">
            <a:avLst/>
          </a:prstGeom>
        </p:spPr>
      </p:pic>
      <p:pic>
        <p:nvPicPr>
          <p:cNvPr id="4" name="図 3"/>
          <p:cNvPicPr>
            <a:picLocks noChangeAspect="1"/>
          </p:cNvPicPr>
          <p:nvPr/>
        </p:nvPicPr>
        <p:blipFill>
          <a:blip r:embed="rId3"/>
          <a:stretch>
            <a:fillRect/>
          </a:stretch>
        </p:blipFill>
        <p:spPr>
          <a:xfrm>
            <a:off x="1206455" y="195971"/>
            <a:ext cx="9779090" cy="6466058"/>
          </a:xfrm>
          <a:prstGeom prst="rect">
            <a:avLst/>
          </a:prstGeom>
        </p:spPr>
      </p:pic>
    </p:spTree>
    <p:extLst>
      <p:ext uri="{BB962C8B-B14F-4D97-AF65-F5344CB8AC3E}">
        <p14:creationId xmlns:p14="http://schemas.microsoft.com/office/powerpoint/2010/main" val="1888276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59810" y="0"/>
            <a:ext cx="6647236" cy="330745"/>
          </a:xfrm>
          <a:prstGeom prst="rect">
            <a:avLst/>
          </a:prstGeom>
        </p:spPr>
      </p:pic>
      <p:sp>
        <p:nvSpPr>
          <p:cNvPr id="4" name="スライド番号プレースホルダー 3"/>
          <p:cNvSpPr>
            <a:spLocks noGrp="1"/>
          </p:cNvSpPr>
          <p:nvPr>
            <p:ph type="sldNum" sz="quarter" idx="12"/>
          </p:nvPr>
        </p:nvSpPr>
        <p:spPr/>
        <p:txBody>
          <a:bodyPr/>
          <a:lstStyle/>
          <a:p>
            <a:fld id="{0E0B31DB-17DE-43A8-B08C-FE50C6457945}" type="slidenum">
              <a:rPr kumimoji="1" lang="ja-JP" altLang="en-US" sz="1400" b="1" smtClean="0"/>
              <a:t>25</a:t>
            </a:fld>
            <a:endParaRPr kumimoji="1" lang="ja-JP" altLang="en-US" sz="1400" b="1" dirty="0"/>
          </a:p>
        </p:txBody>
      </p:sp>
      <p:sp>
        <p:nvSpPr>
          <p:cNvPr id="11" name="AutoShape 13"/>
          <p:cNvSpPr>
            <a:spLocks noChangeArrowheads="1"/>
          </p:cNvSpPr>
          <p:nvPr/>
        </p:nvSpPr>
        <p:spPr bwMode="auto">
          <a:xfrm>
            <a:off x="1191803" y="1020611"/>
            <a:ext cx="9756140" cy="4991810"/>
          </a:xfrm>
          <a:prstGeom prst="roundRect">
            <a:avLst>
              <a:gd name="adj" fmla="val 16667"/>
            </a:avLst>
          </a:prstGeom>
          <a:ln>
            <a:noFill/>
            <a:headEnd/>
            <a:tailEnd/>
          </a:ln>
        </p:spPr>
        <p:style>
          <a:lnRef idx="2">
            <a:schemeClr val="accent2"/>
          </a:lnRef>
          <a:fillRef idx="1">
            <a:schemeClr val="lt1"/>
          </a:fillRef>
          <a:effectRef idx="0">
            <a:schemeClr val="accent2"/>
          </a:effectRef>
          <a:fontRef idx="minor">
            <a:schemeClr val="dk1"/>
          </a:fontRef>
        </p:style>
        <p:txBody>
          <a:bodyPr rot="0" vert="horz" wrap="square" lIns="74295" tIns="8890" rIns="74295" bIns="8890" anchor="t" anchorCtr="0" upright="1">
            <a:noAutofit/>
          </a:bodyPr>
          <a:lstStyle/>
          <a:p>
            <a:pPr algn="just">
              <a:spcAft>
                <a:spcPts val="0"/>
              </a:spcAft>
            </a:pPr>
            <a:r>
              <a:rPr lang="ja-JP" sz="2200" b="1" kern="100" dirty="0">
                <a:effectLst/>
                <a:latin typeface="Century" panose="02040604050505020304" pitchFamily="18" charset="0"/>
                <a:ea typeface="ＭＳ 明朝" panose="02020609040205080304" pitchFamily="17" charset="-128"/>
                <a:cs typeface="Times New Roman" panose="02020603050405020304" pitchFamily="18" charset="0"/>
              </a:rPr>
              <a:t>今後、今回のインタビュー／ヒアリング対象にならなかった地元岡山の残りの全蔵元（４５者）に対し、輸出しない又はできない、さらに輸出に失敗した理由及び問題点を調査実施することが期待される。</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sz="16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sz="16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sz="16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sz="16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9" name="フローチャート: 代替処理 18"/>
          <p:cNvSpPr/>
          <p:nvPr/>
        </p:nvSpPr>
        <p:spPr>
          <a:xfrm>
            <a:off x="1287371" y="4406905"/>
            <a:ext cx="9565005" cy="1414273"/>
          </a:xfrm>
          <a:prstGeom prst="flowChartAlternateProcess">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200" b="1" kern="100" dirty="0">
                <a:latin typeface="Century" panose="02040604050505020304" pitchFamily="18" charset="0"/>
                <a:ea typeface="ＭＳ 明朝" panose="02020609040205080304" pitchFamily="17" charset="-128"/>
                <a:cs typeface="Times New Roman" panose="02020603050405020304" pitchFamily="18" charset="0"/>
              </a:rPr>
              <a:t>さらに、そのためにリサーチ・デザインの下で、その調査分析の結果から導出される「清酒の輸出成功理論」の構築、その理論に基づく、地方蔵元の失敗しない輸出ビジネスモデ ルの構築、さらには地元蔵元の結集による地元特有の輸出ビジネスモデルの構築が急がれる。</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0" name="矢印: 下 19"/>
          <p:cNvSpPr/>
          <p:nvPr/>
        </p:nvSpPr>
        <p:spPr>
          <a:xfrm>
            <a:off x="5873423" y="2310600"/>
            <a:ext cx="445135" cy="373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1" name="矢印: 下 20"/>
          <p:cNvSpPr/>
          <p:nvPr/>
        </p:nvSpPr>
        <p:spPr>
          <a:xfrm>
            <a:off x="5847305" y="3974884"/>
            <a:ext cx="445135" cy="373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2" name="四角形: 角を丸くする 21"/>
          <p:cNvSpPr/>
          <p:nvPr/>
        </p:nvSpPr>
        <p:spPr>
          <a:xfrm>
            <a:off x="4756459" y="512481"/>
            <a:ext cx="2679065" cy="482600"/>
          </a:xfrm>
          <a:prstGeom prst="roundRect">
            <a:avLst/>
          </a:prstGeom>
          <a:solidFill>
            <a:sysClr val="window" lastClr="FFFFFF"/>
          </a:solidFill>
          <a:ln w="1270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2000" b="1" kern="10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今後の調査への期待</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5" name="図 4"/>
          <p:cNvPicPr>
            <a:picLocks noChangeAspect="1"/>
          </p:cNvPicPr>
          <p:nvPr/>
        </p:nvPicPr>
        <p:blipFill>
          <a:blip r:embed="rId3"/>
          <a:stretch>
            <a:fillRect/>
          </a:stretch>
        </p:blipFill>
        <p:spPr>
          <a:xfrm>
            <a:off x="1287941" y="2683980"/>
            <a:ext cx="9564435" cy="1276528"/>
          </a:xfrm>
          <a:prstGeom prst="rect">
            <a:avLst/>
          </a:prstGeom>
        </p:spPr>
      </p:pic>
      <p:sp>
        <p:nvSpPr>
          <p:cNvPr id="3" name="吹き出し: 角を丸めた四角形 2"/>
          <p:cNvSpPr/>
          <p:nvPr/>
        </p:nvSpPr>
        <p:spPr>
          <a:xfrm>
            <a:off x="8352044" y="393776"/>
            <a:ext cx="2500332" cy="778600"/>
          </a:xfrm>
          <a:prstGeom prst="wedgeRoundRectCallout">
            <a:avLst>
              <a:gd name="adj1" fmla="val -35659"/>
              <a:gd name="adj2" fmla="val 7360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b="1" dirty="0"/>
              <a:t>“仮説”に対する反証事例の探索も兼ねる</a:t>
            </a:r>
            <a:endParaRPr kumimoji="1" lang="ja-JP" altLang="en-US" b="1" dirty="0"/>
          </a:p>
        </p:txBody>
      </p:sp>
      <p:sp>
        <p:nvSpPr>
          <p:cNvPr id="12" name="吹き出し: 角を丸めた四角形 11"/>
          <p:cNvSpPr/>
          <p:nvPr/>
        </p:nvSpPr>
        <p:spPr>
          <a:xfrm>
            <a:off x="1715306" y="6134587"/>
            <a:ext cx="2848456" cy="353922"/>
          </a:xfrm>
          <a:prstGeom prst="wedgeRoundRectCallout">
            <a:avLst>
              <a:gd name="adj1" fmla="val -3699"/>
              <a:gd name="adj2" fmla="val -15428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b="1" dirty="0"/>
              <a:t>“地域ブランド”構想</a:t>
            </a:r>
            <a:endParaRPr kumimoji="1" lang="ja-JP" altLang="en-US" b="1" dirty="0"/>
          </a:p>
        </p:txBody>
      </p:sp>
      <p:sp>
        <p:nvSpPr>
          <p:cNvPr id="6" name="思考の吹き出し: 雲形 5"/>
          <p:cNvSpPr/>
          <p:nvPr/>
        </p:nvSpPr>
        <p:spPr>
          <a:xfrm>
            <a:off x="10921660" y="1368461"/>
            <a:ext cx="939257" cy="1436523"/>
          </a:xfrm>
          <a:prstGeom prst="cloudCallout">
            <a:avLst>
              <a:gd name="adj1" fmla="val -45829"/>
              <a:gd name="adj2" fmla="val -774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帰無仮説</a:t>
            </a:r>
          </a:p>
        </p:txBody>
      </p:sp>
    </p:spTree>
    <p:extLst>
      <p:ext uri="{BB962C8B-B14F-4D97-AF65-F5344CB8AC3E}">
        <p14:creationId xmlns:p14="http://schemas.microsoft.com/office/powerpoint/2010/main" val="1834982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0E0B31DB-17DE-43A8-B08C-FE50C6457945}" type="slidenum">
              <a:rPr kumimoji="1" lang="ja-JP" altLang="en-US" smtClean="0"/>
              <a:t>3</a:t>
            </a:fld>
            <a:endParaRPr kumimoji="1" lang="ja-JP" altLang="en-US"/>
          </a:p>
        </p:txBody>
      </p:sp>
      <p:sp>
        <p:nvSpPr>
          <p:cNvPr id="5" name="正方形/長方形 4"/>
          <p:cNvSpPr/>
          <p:nvPr/>
        </p:nvSpPr>
        <p:spPr>
          <a:xfrm>
            <a:off x="435621" y="196612"/>
            <a:ext cx="11335265" cy="6524863"/>
          </a:xfrm>
          <a:prstGeom prst="rect">
            <a:avLst/>
          </a:prstGeom>
        </p:spPr>
        <p:txBody>
          <a:bodyPr wrap="square">
            <a:spAutoFit/>
          </a:bodyPr>
          <a:lstStyle/>
          <a:p>
            <a:pPr>
              <a:spcAft>
                <a:spcPts val="0"/>
              </a:spcAft>
            </a:pPr>
            <a:r>
              <a:rPr lang="ja-JP" altLang="en-US" b="1" kern="100" dirty="0">
                <a:latin typeface="Century" panose="02040604050505020304" pitchFamily="18" charset="0"/>
                <a:ea typeface="ＭＳ 明朝" panose="02020609040205080304" pitchFamily="17" charset="-128"/>
                <a:cs typeface="Times New Roman" panose="02020603050405020304" pitchFamily="18" charset="0"/>
              </a:rPr>
              <a:t>はしがき　　　　　　　　　　　　　 　</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本研究に至</a:t>
            </a:r>
            <a:r>
              <a:rPr lang="ja-JP" altLang="en-US" b="1" kern="100" dirty="0">
                <a:latin typeface="Century" panose="02040604050505020304" pitchFamily="18" charset="0"/>
                <a:ea typeface="ＭＳ 明朝" panose="02020609040205080304" pitchFamily="17" charset="-128"/>
                <a:cs typeface="Times New Roman" panose="02020603050405020304" pitchFamily="18" charset="0"/>
              </a:rPr>
              <a:t>った経緯と</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動機</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indent="255270">
              <a:spcBef>
                <a:spcPts val="1200"/>
              </a:spcBef>
            </a:pP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地元岡山の中小企業を中心として、</a:t>
            </a:r>
            <a:r>
              <a:rPr lang="en-US" altLang="ja-JP" b="1" kern="100" dirty="0">
                <a:latin typeface="Century" panose="02040604050505020304" pitchFamily="18" charset="0"/>
                <a:ea typeface="ＭＳ 明朝" panose="02020609040205080304" pitchFamily="17" charset="-128"/>
                <a:cs typeface="Times New Roman" panose="02020603050405020304" pitchFamily="18" charset="0"/>
              </a:rPr>
              <a:t>30</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年以上に渡って輸出事業の相談に携わってきた経験則から、輸出事業に成功する要因は「</a:t>
            </a:r>
            <a:r>
              <a:rPr lang="ja-JP" altLang="ja-JP" b="1" kern="100" dirty="0">
                <a:solidFill>
                  <a:srgbClr val="FF0000"/>
                </a:solidFill>
                <a:highlight>
                  <a:srgbClr val="FFFF00"/>
                </a:highlight>
                <a:latin typeface="Century" panose="02040604050505020304" pitchFamily="18" charset="0"/>
                <a:ea typeface="ＭＳ 明朝" panose="02020609040205080304" pitchFamily="17" charset="-128"/>
                <a:cs typeface="Times New Roman" panose="02020603050405020304" pitchFamily="18" charset="0"/>
              </a:rPr>
              <a:t>良い商品</a:t>
            </a:r>
            <a:r>
              <a:rPr lang="en-US" altLang="ja-JP" b="1" kern="100" dirty="0">
                <a:solidFill>
                  <a:srgbClr val="FF0000"/>
                </a:solidFill>
                <a:highlight>
                  <a:srgbClr val="FFFF00"/>
                </a:highlight>
                <a:latin typeface="Century" panose="02040604050505020304" pitchFamily="18" charset="0"/>
                <a:ea typeface="ＭＳ 明朝" panose="02020609040205080304" pitchFamily="17" charset="-128"/>
                <a:cs typeface="Times New Roman" panose="02020603050405020304" pitchFamily="18" charset="0"/>
              </a:rPr>
              <a:t>/</a:t>
            </a:r>
            <a:r>
              <a:rPr lang="ja-JP" altLang="ja-JP" b="1" kern="100" dirty="0">
                <a:solidFill>
                  <a:srgbClr val="FF0000"/>
                </a:solidFill>
                <a:highlight>
                  <a:srgbClr val="FFFF00"/>
                </a:highlight>
                <a:latin typeface="Century" panose="02040604050505020304" pitchFamily="18" charset="0"/>
                <a:ea typeface="ＭＳ 明朝" panose="02020609040205080304" pitchFamily="17" charset="-128"/>
                <a:cs typeface="Times New Roman" panose="02020603050405020304" pitchFamily="18" charset="0"/>
              </a:rPr>
              <a:t>製品</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」と「</a:t>
            </a:r>
            <a:r>
              <a:rPr lang="ja-JP" altLang="ja-JP" b="1" kern="100" dirty="0">
                <a:solidFill>
                  <a:srgbClr val="FF0000"/>
                </a:solidFill>
                <a:highlight>
                  <a:srgbClr val="FFFF00"/>
                </a:highlight>
                <a:latin typeface="Century" panose="02040604050505020304" pitchFamily="18" charset="0"/>
                <a:ea typeface="ＭＳ 明朝" panose="02020609040205080304" pitchFamily="17" charset="-128"/>
                <a:cs typeface="Times New Roman" panose="02020603050405020304" pitchFamily="18" charset="0"/>
              </a:rPr>
              <a:t>良い現地</a:t>
            </a:r>
            <a:r>
              <a:rPr lang="en-US" altLang="ja-JP" b="1" kern="100" dirty="0">
                <a:solidFill>
                  <a:srgbClr val="FF0000"/>
                </a:solidFill>
                <a:highlight>
                  <a:srgbClr val="FFFF00"/>
                </a:highlight>
                <a:latin typeface="Century" panose="02040604050505020304" pitchFamily="18" charset="0"/>
                <a:ea typeface="ＭＳ 明朝" panose="02020609040205080304" pitchFamily="17" charset="-128"/>
                <a:cs typeface="Times New Roman" panose="02020603050405020304" pitchFamily="18" charset="0"/>
              </a:rPr>
              <a:t>Distributor</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en-US" b="1" kern="100" dirty="0">
                <a:latin typeface="Century" panose="02040604050505020304" pitchFamily="18" charset="0"/>
                <a:ea typeface="ＭＳ 明朝" panose="02020609040205080304" pitchFamily="17" charset="-128"/>
                <a:cs typeface="Times New Roman" panose="02020603050405020304" pitchFamily="18" charset="0"/>
              </a:rPr>
              <a:t>（本論では「現地パートナー」として広い概念で論じている）</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に尽きるという理念を持っていた。「良い商品</a:t>
            </a:r>
            <a:r>
              <a:rPr lang="en-US" altLang="ja-JP" b="1"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製品」とは市場にマッチした商品</a:t>
            </a:r>
            <a:r>
              <a:rPr lang="en-US" altLang="ja-JP" b="1"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製品で、「良い現地</a:t>
            </a:r>
            <a:r>
              <a:rPr lang="en-US" altLang="ja-JP" b="1" kern="100" dirty="0">
                <a:latin typeface="Century" panose="02040604050505020304" pitchFamily="18" charset="0"/>
                <a:ea typeface="ＭＳ 明朝" panose="02020609040205080304" pitchFamily="17" charset="-128"/>
                <a:cs typeface="Times New Roman" panose="02020603050405020304" pitchFamily="18" charset="0"/>
              </a:rPr>
              <a:t>Distributor</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」とは販路を持ち信頼が築ける現地</a:t>
            </a:r>
            <a:r>
              <a:rPr lang="en-US" altLang="ja-JP" b="1" kern="100" dirty="0">
                <a:latin typeface="Century" panose="02040604050505020304" pitchFamily="18" charset="0"/>
                <a:ea typeface="ＭＳ 明朝" panose="02020609040205080304" pitchFamily="17" charset="-128"/>
                <a:cs typeface="Times New Roman" panose="02020603050405020304" pitchFamily="18" charset="0"/>
              </a:rPr>
              <a:t>Distributor </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である。</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indent="255270">
              <a:spcBef>
                <a:spcPts val="600"/>
              </a:spcBef>
            </a:pP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したがって、</a:t>
            </a:r>
            <a:r>
              <a:rPr lang="ja-JP" altLang="en-US" b="1" kern="100" dirty="0">
                <a:latin typeface="Century" panose="02040604050505020304" pitchFamily="18" charset="0"/>
                <a:ea typeface="ＭＳ 明朝" panose="02020609040205080304" pitchFamily="17" charset="-128"/>
                <a:cs typeface="Times New Roman" panose="02020603050405020304" pitchFamily="18" charset="0"/>
              </a:rPr>
              <a:t>中小企業の</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輸出成功の「</a:t>
            </a:r>
            <a:r>
              <a:rPr lang="ja-JP" altLang="ja-JP" b="1" kern="100" dirty="0">
                <a:solidFill>
                  <a:srgbClr val="C00000"/>
                </a:solidFill>
                <a:highlight>
                  <a:srgbClr val="FFFF00"/>
                </a:highlight>
                <a:latin typeface="Century" panose="02040604050505020304" pitchFamily="18" charset="0"/>
                <a:ea typeface="ＭＳ 明朝" panose="02020609040205080304" pitchFamily="17" charset="-128"/>
                <a:cs typeface="Times New Roman" panose="02020603050405020304" pitchFamily="18" charset="0"/>
              </a:rPr>
              <a:t>輸出マーケティング</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ja-JP" b="1" kern="100" baseline="300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b="1" kern="100" baseline="300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１</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は「良い商品</a:t>
            </a:r>
            <a:r>
              <a:rPr lang="en-US" altLang="ja-JP" b="1"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製品」を「良い現地</a:t>
            </a:r>
            <a:r>
              <a:rPr lang="en-US" altLang="ja-JP" b="1" kern="100" dirty="0">
                <a:latin typeface="Century" panose="02040604050505020304" pitchFamily="18" charset="0"/>
                <a:ea typeface="ＭＳ 明朝" panose="02020609040205080304" pitchFamily="17" charset="-128"/>
                <a:cs typeface="Times New Roman" panose="02020603050405020304" pitchFamily="18" charset="0"/>
              </a:rPr>
              <a:t>Distributor</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」に流通させることであると考えている。本研究は、この考え</a:t>
            </a:r>
            <a:r>
              <a:rPr lang="ja-JP" altLang="en-US" b="1" kern="100" dirty="0">
                <a:latin typeface="Century" panose="02040604050505020304" pitchFamily="18" charset="0"/>
                <a:ea typeface="ＭＳ 明朝" panose="02020609040205080304" pitchFamily="17" charset="-128"/>
                <a:cs typeface="Times New Roman" panose="02020603050405020304" pitchFamily="18" charset="0"/>
              </a:rPr>
              <a:t>を</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輸出に成功した蔵元へのヒアリングを通じて確認してみたいという動機に基づいている。</a:t>
            </a:r>
            <a:r>
              <a:rPr lang="ja-JP" altLang="en-US" b="1" kern="100" dirty="0">
                <a:latin typeface="Century" panose="02040604050505020304" pitchFamily="18" charset="0"/>
                <a:ea typeface="ＭＳ 明朝" panose="02020609040205080304" pitchFamily="17" charset="-128"/>
                <a:cs typeface="Times New Roman" panose="02020603050405020304" pitchFamily="18" charset="0"/>
              </a:rPr>
              <a:t>そこで、本研究を進めるにあたっては、この“輸出マーケティング”を中小清酒蔵元の抱える課題とその打開策の関係の中で考察した上で、ヒアリングによる実態調査による確認をし、さらにはその調査分析を通じて清酒の輸出成功の理論化への足掛かりの発見を試みるべく考えた。</a:t>
            </a:r>
          </a:p>
          <a:p>
            <a:pPr indent="255270">
              <a:spcBef>
                <a:spcPts val="600"/>
              </a:spcBef>
            </a:pPr>
            <a:r>
              <a:rPr lang="ja-JP" altLang="en-US" b="1" kern="100" dirty="0">
                <a:latin typeface="Century" panose="02040604050505020304" pitchFamily="18" charset="0"/>
                <a:ea typeface="ＭＳ 明朝" panose="02020609040205080304" pitchFamily="17" charset="-128"/>
                <a:cs typeface="Times New Roman" panose="02020603050405020304" pitchFamily="18" charset="0"/>
              </a:rPr>
              <a:t>なお、この実態調査による確認を実施する</a:t>
            </a:r>
            <a:r>
              <a:rPr lang="ja-JP" altLang="ja-JP" b="1" u="sng" kern="100" dirty="0">
                <a:latin typeface="Century" panose="02040604050505020304" pitchFamily="18" charset="0"/>
                <a:ea typeface="ＭＳ 明朝" panose="02020609040205080304" pitchFamily="17" charset="-128"/>
                <a:cs typeface="Times New Roman" panose="02020603050405020304" pitchFamily="18" charset="0"/>
              </a:rPr>
              <a:t>企業数は多ければ多いほど</a:t>
            </a:r>
            <a:r>
              <a:rPr lang="ja-JP" altLang="ja-JP" b="1" kern="100" baseline="300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b="1" kern="100" baseline="300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２</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、この考えを支持する心証</a:t>
            </a:r>
            <a:r>
              <a:rPr lang="ja-JP" altLang="en-US" b="1" kern="100" dirty="0">
                <a:latin typeface="Century" panose="02040604050505020304" pitchFamily="18" charset="0"/>
                <a:ea typeface="ＭＳ 明朝" panose="02020609040205080304" pitchFamily="17" charset="-128"/>
                <a:cs typeface="Times New Roman" panose="02020603050405020304" pitchFamily="18" charset="0"/>
              </a:rPr>
              <a:t>（データ）</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が得られる</a:t>
            </a:r>
            <a:r>
              <a:rPr lang="ja-JP" altLang="en-US" b="1" kern="100" dirty="0">
                <a:latin typeface="Century" panose="02040604050505020304" pitchFamily="18" charset="0"/>
                <a:ea typeface="ＭＳ 明朝" panose="02020609040205080304" pitchFamily="17" charset="-128"/>
                <a:cs typeface="Times New Roman" panose="02020603050405020304" pitchFamily="18" charset="0"/>
              </a:rPr>
              <a:t>と思っている</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。実のところこのようなヒアリング研究手法が「定性的研究」</a:t>
            </a:r>
            <a:r>
              <a:rPr lang="ja-JP" altLang="ja-JP" b="1" kern="100" baseline="300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b="1" kern="100" baseline="300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３</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といえるのかどうかもよくわかっていないのが実情である。多分に実務実践学的な視点に基軸を置いての研究となっていて、学術的な研究深化を目指した論文ではないことに留意していただきたい。</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indent="153035">
              <a:spcBef>
                <a:spcPts val="1200"/>
              </a:spcBef>
            </a:pPr>
            <a:r>
              <a:rPr lang="ja-JP" altLang="ja-JP" sz="1200" b="1" kern="100" baseline="300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200" b="1" kern="100" baseline="300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１ </a:t>
            </a:r>
            <a:r>
              <a:rPr lang="ja-JP" altLang="ja-JP" sz="1200" b="1"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ja-JP" sz="1200" b="1" kern="100" dirty="0">
                <a:solidFill>
                  <a:srgbClr val="C00000"/>
                </a:solidFill>
                <a:latin typeface="Century" panose="02040604050505020304" pitchFamily="18" charset="0"/>
                <a:ea typeface="ＭＳ 明朝" panose="02020609040205080304" pitchFamily="17" charset="-128"/>
                <a:cs typeface="Times New Roman" panose="02020603050405020304" pitchFamily="18" charset="0"/>
              </a:rPr>
              <a:t>輸出マーケティング</a:t>
            </a:r>
            <a:r>
              <a:rPr lang="ja-JP" altLang="ja-JP" sz="1200" b="1"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1200" b="1" kern="100" dirty="0">
                <a:latin typeface="Century" panose="02040604050505020304" pitchFamily="18" charset="0"/>
                <a:ea typeface="ＭＳ 明朝" panose="02020609040205080304" pitchFamily="17" charset="-128"/>
                <a:cs typeface="Times New Roman" panose="02020603050405020304" pitchFamily="18" charset="0"/>
              </a:rPr>
              <a:t>：筆者がこれまで携わった中小企業のほとんどの場合、輸出取引開始時において、例えばコトラーの基本的プロセスを踏んだ類のマーケティングの実施はなされていない。なお、ここでの輸出取引は原則として</a:t>
            </a:r>
            <a:r>
              <a:rPr lang="en-US" altLang="ja-JP" sz="1200" b="1" kern="100" dirty="0" err="1">
                <a:latin typeface="Century" panose="02040604050505020304" pitchFamily="18" charset="0"/>
                <a:ea typeface="ＭＳ 明朝" panose="02020609040205080304" pitchFamily="17" charset="-128"/>
                <a:cs typeface="Times New Roman" panose="02020603050405020304" pitchFamily="18" charset="0"/>
              </a:rPr>
              <a:t>BtoB</a:t>
            </a:r>
            <a:r>
              <a:rPr lang="ja-JP" altLang="en-US" sz="1200" b="1" kern="100" dirty="0">
                <a:latin typeface="Century" panose="02040604050505020304" pitchFamily="18" charset="0"/>
                <a:ea typeface="ＭＳ 明朝" panose="02020609040205080304" pitchFamily="17" charset="-128"/>
                <a:cs typeface="Times New Roman" panose="02020603050405020304" pitchFamily="18" charset="0"/>
              </a:rPr>
              <a:t>としての業者間取引を前提にとらえている。</a:t>
            </a:r>
            <a:endParaRPr lang="en-US" altLang="ja-JP" sz="1200" b="1" kern="100" dirty="0">
              <a:latin typeface="Century" panose="02040604050505020304" pitchFamily="18" charset="0"/>
              <a:ea typeface="ＭＳ 明朝" panose="02020609040205080304" pitchFamily="17" charset="-128"/>
              <a:cs typeface="Times New Roman" panose="02020603050405020304" pitchFamily="18" charset="0"/>
            </a:endParaRPr>
          </a:p>
          <a:p>
            <a:pPr indent="153035">
              <a:spcBef>
                <a:spcPts val="600"/>
              </a:spcBef>
            </a:pPr>
            <a:r>
              <a:rPr lang="ja-JP" altLang="ja-JP" sz="1200" b="1" kern="100" baseline="300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200" b="1" kern="100" baseline="300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２ </a:t>
            </a:r>
            <a:r>
              <a:rPr lang="ja-JP" altLang="en-US" sz="1200" b="1" kern="100" dirty="0">
                <a:latin typeface="Century" panose="02040604050505020304" pitchFamily="18" charset="0"/>
                <a:ea typeface="ＭＳ 明朝" panose="02020609040205080304" pitchFamily="17" charset="-128"/>
                <a:cs typeface="Times New Roman" panose="02020603050405020304" pitchFamily="18" charset="0"/>
              </a:rPr>
              <a:t>今回ヒアリングによる確認を実施した企業数は</a:t>
            </a:r>
            <a:r>
              <a:rPr lang="en-US" altLang="ja-JP" sz="1200" b="1" kern="100" dirty="0">
                <a:latin typeface="Century" panose="02040604050505020304" pitchFamily="18" charset="0"/>
                <a:ea typeface="ＭＳ 明朝" panose="02020609040205080304" pitchFamily="17" charset="-128"/>
                <a:cs typeface="Times New Roman" panose="02020603050405020304" pitchFamily="18" charset="0"/>
              </a:rPr>
              <a:t>6</a:t>
            </a:r>
            <a:r>
              <a:rPr lang="ja-JP" altLang="en-US" sz="1200" b="1" kern="100" dirty="0">
                <a:latin typeface="Century" panose="02040604050505020304" pitchFamily="18" charset="0"/>
                <a:ea typeface="ＭＳ 明朝" panose="02020609040205080304" pitchFamily="17" charset="-128"/>
                <a:cs typeface="Times New Roman" panose="02020603050405020304" pitchFamily="18" charset="0"/>
              </a:rPr>
              <a:t>者であるが、その複数者の確認手法は</a:t>
            </a:r>
            <a:r>
              <a:rPr lang="zh-TW" altLang="en-US" sz="1200" b="1" kern="100" dirty="0">
                <a:latin typeface="Century" panose="02040604050505020304" pitchFamily="18" charset="0"/>
                <a:ea typeface="ＭＳ 明朝" panose="02020609040205080304" pitchFamily="17" charset="-128"/>
                <a:cs typeface="Times New Roman" panose="02020603050405020304" pitchFamily="18" charset="0"/>
              </a:rPr>
              <a:t>依田祐一（</a:t>
            </a:r>
            <a:r>
              <a:rPr lang="en-US" altLang="zh-TW" sz="1200" b="1" kern="100" dirty="0">
                <a:latin typeface="Century" panose="02040604050505020304" pitchFamily="18" charset="0"/>
                <a:ea typeface="ＭＳ 明朝" panose="02020609040205080304" pitchFamily="17" charset="-128"/>
                <a:cs typeface="Times New Roman" panose="02020603050405020304" pitchFamily="18" charset="0"/>
              </a:rPr>
              <a:t>2013</a:t>
            </a:r>
            <a:r>
              <a:rPr lang="zh-TW" altLang="en-US" sz="1200" b="1"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1200" b="1" kern="100" dirty="0">
                <a:latin typeface="Century" panose="02040604050505020304" pitchFamily="18" charset="0"/>
                <a:ea typeface="ＭＳ 明朝" panose="02020609040205080304" pitchFamily="17" charset="-128"/>
                <a:cs typeface="Times New Roman" panose="02020603050405020304" pitchFamily="18" charset="0"/>
              </a:rPr>
              <a:t>が「研究の方法」で述べている理論の産出のための複数ケーススタディの比較ケース分析に当たるのではないかと解釈している。少なくとも、論理学でいう「</a:t>
            </a:r>
            <a:r>
              <a:rPr lang="ja-JP" altLang="en-US" sz="12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枚挙的帰納法</a:t>
            </a:r>
            <a:r>
              <a:rPr lang="ja-JP" altLang="en-US" sz="1200" b="1" kern="100" dirty="0">
                <a:latin typeface="Century" panose="02040604050505020304" pitchFamily="18" charset="0"/>
                <a:ea typeface="ＭＳ 明朝" panose="02020609040205080304" pitchFamily="17" charset="-128"/>
                <a:cs typeface="Times New Roman" panose="02020603050405020304" pitchFamily="18" charset="0"/>
              </a:rPr>
              <a:t>」としては、この推論方法は妥当だと考えている。なお、蔵元へ質問項目は、今回取り上げた課題の打開策（対策）に資すると考えられる項目に絞っている。</a:t>
            </a:r>
            <a:endParaRPr lang="en-US" altLang="ja-JP" sz="1200" b="1" kern="100" dirty="0">
              <a:latin typeface="Century" panose="02040604050505020304" pitchFamily="18" charset="0"/>
              <a:ea typeface="ＭＳ 明朝" panose="02020609040205080304" pitchFamily="17" charset="-128"/>
              <a:cs typeface="Times New Roman" panose="02020603050405020304" pitchFamily="18" charset="0"/>
            </a:endParaRPr>
          </a:p>
          <a:p>
            <a:pPr indent="153035"/>
            <a:r>
              <a:rPr lang="ja-JP" altLang="en-US" sz="1200" b="1" kern="100" dirty="0">
                <a:latin typeface="Century" panose="02040604050505020304" pitchFamily="18" charset="0"/>
                <a:ea typeface="ＭＳ 明朝" panose="02020609040205080304" pitchFamily="17" charset="-128"/>
                <a:cs typeface="Times New Roman" panose="02020603050405020304" pitchFamily="18" charset="0"/>
              </a:rPr>
              <a:t>　　依田祐一（</a:t>
            </a:r>
            <a:r>
              <a:rPr lang="en-US" altLang="ja-JP" sz="1200" b="1" kern="100" dirty="0">
                <a:latin typeface="Century" panose="02040604050505020304" pitchFamily="18" charset="0"/>
                <a:ea typeface="ＭＳ 明朝" panose="02020609040205080304" pitchFamily="17" charset="-128"/>
                <a:cs typeface="Times New Roman" panose="02020603050405020304" pitchFamily="18" charset="0"/>
              </a:rPr>
              <a:t>2013</a:t>
            </a:r>
            <a:r>
              <a:rPr lang="ja-JP" altLang="en-US" sz="1200" b="1" kern="100" dirty="0">
                <a:latin typeface="Century" panose="02040604050505020304" pitchFamily="18" charset="0"/>
                <a:ea typeface="ＭＳ 明朝" panose="02020609040205080304" pitchFamily="17" charset="-128"/>
                <a:cs typeface="Times New Roman" panose="02020603050405020304" pitchFamily="18" charset="0"/>
              </a:rPr>
              <a:t>）</a:t>
            </a:r>
            <a:r>
              <a:rPr lang="en-US" altLang="ja-JP" sz="1200" b="1"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1200" b="1" kern="100" dirty="0">
                <a:latin typeface="Century" panose="02040604050505020304" pitchFamily="18" charset="0"/>
                <a:ea typeface="ＭＳ 明朝" panose="02020609040205080304" pitchFamily="17" charset="-128"/>
                <a:cs typeface="Times New Roman" panose="02020603050405020304" pitchFamily="18" charset="0"/>
              </a:rPr>
              <a:t>企業変革における情報システムのマネジメント</a:t>
            </a:r>
            <a:r>
              <a:rPr lang="en-US" altLang="ja-JP" sz="1200" b="1"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1200" b="1" kern="100" dirty="0">
                <a:latin typeface="Century" panose="02040604050505020304" pitchFamily="18" charset="0"/>
                <a:ea typeface="ＭＳ 明朝" panose="02020609040205080304" pitchFamily="17" charset="-128"/>
                <a:cs typeface="Times New Roman" panose="02020603050405020304" pitchFamily="18" charset="0"/>
              </a:rPr>
              <a:t>碩学舎 </a:t>
            </a:r>
            <a:r>
              <a:rPr lang="en-US" altLang="ja-JP" sz="1200" b="1" kern="100" dirty="0">
                <a:latin typeface="Century" panose="02040604050505020304" pitchFamily="18" charset="0"/>
                <a:ea typeface="ＭＳ 明朝" panose="02020609040205080304" pitchFamily="17" charset="-128"/>
                <a:cs typeface="Times New Roman" panose="02020603050405020304" pitchFamily="18" charset="0"/>
              </a:rPr>
              <a:t>pp.95-100</a:t>
            </a:r>
            <a:endParaRPr lang="ja-JP" altLang="en-US" sz="1200" b="1" kern="100" dirty="0">
              <a:latin typeface="Century" panose="02040604050505020304" pitchFamily="18" charset="0"/>
              <a:ea typeface="ＭＳ 明朝" panose="02020609040205080304" pitchFamily="17" charset="-128"/>
              <a:cs typeface="Times New Roman" panose="02020603050405020304" pitchFamily="18" charset="0"/>
            </a:endParaRPr>
          </a:p>
          <a:p>
            <a:pPr indent="153035">
              <a:spcBef>
                <a:spcPts val="600"/>
              </a:spcBef>
            </a:pPr>
            <a:r>
              <a:rPr lang="ja-JP" altLang="ja-JP" sz="1200" b="1" kern="100" baseline="300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200" b="1" kern="100" baseline="300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３</a:t>
            </a:r>
            <a:r>
              <a:rPr lang="ja-JP" altLang="ja-JP" sz="1200" b="1" kern="100" dirty="0">
                <a:latin typeface="Century" panose="02040604050505020304" pitchFamily="18" charset="0"/>
                <a:ea typeface="ＭＳ 明朝" panose="02020609040205080304" pitchFamily="17" charset="-128"/>
                <a:cs typeface="Times New Roman" panose="02020603050405020304" pitchFamily="18" charset="0"/>
              </a:rPr>
              <a:t>「定性的研究」：研究課題に対するデータ（変数）を数量的に扱える研究（量的変数を扱う研究）である「定量的研究」以外の全てのデータ（量的変数以外の変数＝質的変数）を扱う研究が「定性的研究」であると分類される（田村正紀</a:t>
            </a:r>
            <a:r>
              <a:rPr lang="en-US" altLang="ja-JP" sz="1200" b="1" kern="100" dirty="0">
                <a:latin typeface="Century" panose="02040604050505020304" pitchFamily="18" charset="0"/>
                <a:ea typeface="ＭＳ 明朝" panose="02020609040205080304" pitchFamily="17" charset="-128"/>
                <a:cs typeface="Times New Roman" panose="02020603050405020304" pitchFamily="18" charset="0"/>
              </a:rPr>
              <a:t>2006</a:t>
            </a:r>
            <a:r>
              <a:rPr lang="ja-JP" altLang="ja-JP" sz="1200" b="1" kern="100" dirty="0">
                <a:latin typeface="Century" panose="02040604050505020304" pitchFamily="18" charset="0"/>
                <a:ea typeface="ＭＳ 明朝" panose="02020609040205080304" pitchFamily="17" charset="-128"/>
                <a:cs typeface="Times New Roman" panose="02020603050405020304" pitchFamily="18" charset="0"/>
              </a:rPr>
              <a:t>）ので、今回の研究手法は「定性的研究」ということになるのであろう。</a:t>
            </a:r>
            <a:endParaRPr lang="en-US" altLang="ja-JP" sz="1200" b="1" kern="100" dirty="0">
              <a:latin typeface="Century" panose="02040604050505020304" pitchFamily="18" charset="0"/>
              <a:ea typeface="ＭＳ 明朝" panose="02020609040205080304" pitchFamily="17" charset="-128"/>
              <a:cs typeface="Times New Roman" panose="02020603050405020304" pitchFamily="18" charset="0"/>
            </a:endParaRPr>
          </a:p>
          <a:p>
            <a:pPr indent="153035"/>
            <a:r>
              <a:rPr lang="ja-JP" altLang="en-US" sz="1200" b="1"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1200" b="1" kern="100" dirty="0">
                <a:latin typeface="Century" panose="02040604050505020304" pitchFamily="18" charset="0"/>
                <a:ea typeface="ＭＳ 明朝" panose="02020609040205080304" pitchFamily="17" charset="-128"/>
                <a:cs typeface="Times New Roman" panose="02020603050405020304" pitchFamily="18" charset="0"/>
              </a:rPr>
              <a:t>　田村正紀（</a:t>
            </a:r>
            <a:r>
              <a:rPr lang="en-US" altLang="ja-JP" sz="1200" b="1" kern="100" dirty="0">
                <a:latin typeface="Century" panose="02040604050505020304" pitchFamily="18" charset="0"/>
                <a:ea typeface="ＭＳ 明朝" panose="02020609040205080304" pitchFamily="17" charset="-128"/>
                <a:cs typeface="Times New Roman" panose="02020603050405020304" pitchFamily="18" charset="0"/>
              </a:rPr>
              <a:t>2006</a:t>
            </a:r>
            <a:r>
              <a:rPr lang="ja-JP" altLang="ja-JP" sz="1200" b="1" kern="100" dirty="0">
                <a:latin typeface="Century" panose="02040604050505020304" pitchFamily="18" charset="0"/>
                <a:ea typeface="ＭＳ 明朝" panose="02020609040205080304" pitchFamily="17" charset="-128"/>
                <a:cs typeface="Times New Roman" panose="02020603050405020304" pitchFamily="18" charset="0"/>
              </a:rPr>
              <a:t>）『リサーチ・デザイン』白桃書房 </a:t>
            </a:r>
            <a:r>
              <a:rPr lang="en-US" altLang="ja-JP" sz="1200" b="1" kern="100" dirty="0">
                <a:latin typeface="Century" panose="02040604050505020304" pitchFamily="18" charset="0"/>
                <a:ea typeface="ＭＳ 明朝" panose="02020609040205080304" pitchFamily="17" charset="-128"/>
                <a:cs typeface="Times New Roman" panose="02020603050405020304" pitchFamily="18" charset="0"/>
              </a:rPr>
              <a:t>p.33</a:t>
            </a:r>
            <a:endParaRPr lang="ja-JP" alt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562972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94467" y="418454"/>
            <a:ext cx="11654725" cy="5937896"/>
          </a:xfrm>
        </p:spPr>
        <p:txBody>
          <a:bodyPr>
            <a:normAutofit/>
          </a:bodyPr>
          <a:lstStyle/>
          <a:p>
            <a:pPr marL="0" indent="0">
              <a:buNone/>
            </a:pPr>
            <a:r>
              <a:rPr kumimoji="1" lang="ja-JP" altLang="en-US" sz="2000" b="1" dirty="0"/>
              <a:t>はしがき　　　　　　　　</a:t>
            </a:r>
            <a:r>
              <a:rPr kumimoji="1" lang="ja-JP" altLang="en-US" sz="3200" b="1" dirty="0">
                <a:solidFill>
                  <a:srgbClr val="FF0000"/>
                </a:solidFill>
              </a:rPr>
              <a:t>二つの</a:t>
            </a:r>
            <a:r>
              <a:rPr lang="ja-JP" altLang="en-US" sz="3200" b="1" dirty="0">
                <a:solidFill>
                  <a:srgbClr val="FF0000"/>
                </a:solidFill>
              </a:rPr>
              <a:t>研究テーマと論理構成</a:t>
            </a:r>
            <a:endParaRPr lang="en-US" altLang="ja-JP" sz="3200" b="1" dirty="0">
              <a:solidFill>
                <a:srgbClr val="FF0000"/>
              </a:solidFill>
            </a:endParaRPr>
          </a:p>
          <a:p>
            <a:pPr marL="0" indent="0" algn="ctr">
              <a:spcBef>
                <a:spcPts val="0"/>
              </a:spcBef>
              <a:buNone/>
            </a:pPr>
            <a:r>
              <a:rPr lang="ja-JP" altLang="en-US" sz="2000" b="1" dirty="0"/>
              <a:t>今回の研究テーマは次の二つで、</a:t>
            </a:r>
            <a:endParaRPr lang="en-US" altLang="ja-JP" sz="2000" b="1" dirty="0"/>
          </a:p>
          <a:p>
            <a:pPr marL="0" indent="0" algn="ctr">
              <a:spcBef>
                <a:spcPts val="0"/>
              </a:spcBef>
              <a:buNone/>
            </a:pPr>
            <a:r>
              <a:rPr lang="ja-JP" altLang="en-US" sz="2000" b="1" dirty="0"/>
              <a:t>中小蔵元の“輸出マーケティング”を媒介とする論理構成となっている。</a:t>
            </a:r>
            <a:endParaRPr kumimoji="1" lang="ja-JP" altLang="en-US" sz="2000" b="1" dirty="0"/>
          </a:p>
        </p:txBody>
      </p:sp>
      <p:sp>
        <p:nvSpPr>
          <p:cNvPr id="4" name="スライド番号プレースホルダー 3"/>
          <p:cNvSpPr>
            <a:spLocks noGrp="1"/>
          </p:cNvSpPr>
          <p:nvPr>
            <p:ph type="sldNum" sz="quarter" idx="12"/>
          </p:nvPr>
        </p:nvSpPr>
        <p:spPr/>
        <p:txBody>
          <a:bodyPr/>
          <a:lstStyle/>
          <a:p>
            <a:fld id="{0E0B31DB-17DE-43A8-B08C-FE50C6457945}" type="slidenum">
              <a:rPr kumimoji="1" lang="ja-JP" altLang="en-US" smtClean="0"/>
              <a:t>4</a:t>
            </a:fld>
            <a:endParaRPr kumimoji="1" lang="ja-JP" altLang="en-US" dirty="0"/>
          </a:p>
        </p:txBody>
      </p:sp>
      <p:sp>
        <p:nvSpPr>
          <p:cNvPr id="5" name="四角形: 角を丸くする 4"/>
          <p:cNvSpPr/>
          <p:nvPr/>
        </p:nvSpPr>
        <p:spPr>
          <a:xfrm>
            <a:off x="2315946" y="1435911"/>
            <a:ext cx="7611763" cy="1565584"/>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4400" b="1" dirty="0"/>
              <a:t>中小蔵元の抱える</a:t>
            </a:r>
            <a:endParaRPr lang="en-US" altLang="ja-JP" sz="4400" b="1" dirty="0"/>
          </a:p>
          <a:p>
            <a:pPr algn="ctr"/>
            <a:r>
              <a:rPr lang="ja-JP" altLang="en-US" sz="4400" b="1" dirty="0"/>
              <a:t>課題と打開策</a:t>
            </a:r>
          </a:p>
        </p:txBody>
      </p:sp>
      <p:sp>
        <p:nvSpPr>
          <p:cNvPr id="6" name="四角形: 角を丸くする 5"/>
          <p:cNvSpPr/>
          <p:nvPr/>
        </p:nvSpPr>
        <p:spPr>
          <a:xfrm>
            <a:off x="2315945" y="4773181"/>
            <a:ext cx="7611763" cy="164430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4400" b="1" dirty="0"/>
              <a:t>「清酒の輸出成功理論」</a:t>
            </a:r>
            <a:endParaRPr lang="en-US" altLang="ja-JP" sz="4400" b="1" dirty="0"/>
          </a:p>
          <a:p>
            <a:pPr algn="ctr"/>
            <a:r>
              <a:rPr lang="ja-JP" altLang="en-US" sz="4400" b="1" dirty="0" err="1"/>
              <a:t>への</a:t>
            </a:r>
            <a:r>
              <a:rPr lang="ja-JP" altLang="en-US" sz="4400" b="1" dirty="0"/>
              <a:t>足掛かりの発見</a:t>
            </a:r>
          </a:p>
        </p:txBody>
      </p:sp>
      <p:sp>
        <p:nvSpPr>
          <p:cNvPr id="9" name="矢印: ストライプ 8"/>
          <p:cNvSpPr/>
          <p:nvPr/>
        </p:nvSpPr>
        <p:spPr>
          <a:xfrm rot="5400000">
            <a:off x="5105397" y="3478822"/>
            <a:ext cx="1820562" cy="817033"/>
          </a:xfrm>
          <a:prstGeom prst="stripedRightArrow">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049113" y="3515872"/>
            <a:ext cx="6145426" cy="523220"/>
          </a:xfrm>
          <a:prstGeom prst="rect">
            <a:avLst/>
          </a:prstGeom>
          <a:noFill/>
        </p:spPr>
        <p:txBody>
          <a:bodyPr wrap="square" rtlCol="0">
            <a:spAutoFit/>
          </a:bodyPr>
          <a:lstStyle/>
          <a:p>
            <a:pPr algn="ctr"/>
            <a:r>
              <a:rPr kumimoji="1" lang="ja-JP" altLang="en-US" sz="2800" dirty="0">
                <a:solidFill>
                  <a:srgbClr val="C00000"/>
                </a:solidFill>
                <a:latin typeface="AR P丸ゴシック体E" panose="020F0900000000000000" pitchFamily="50" charset="-128"/>
                <a:ea typeface="AR P丸ゴシック体E" panose="020F0900000000000000" pitchFamily="50" charset="-128"/>
              </a:rPr>
              <a:t>中小蔵元の”輸出マーケティング”</a:t>
            </a:r>
          </a:p>
        </p:txBody>
      </p:sp>
    </p:spTree>
    <p:extLst>
      <p:ext uri="{BB962C8B-B14F-4D97-AF65-F5344CB8AC3E}">
        <p14:creationId xmlns:p14="http://schemas.microsoft.com/office/powerpoint/2010/main" val="3083977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0" y="63218"/>
            <a:ext cx="6647236" cy="483163"/>
          </a:xfrm>
          <a:prstGeom prst="rect">
            <a:avLst/>
          </a:prstGeom>
        </p:spPr>
      </p:pic>
      <p:sp>
        <p:nvSpPr>
          <p:cNvPr id="2" name="スライド番号プレースホルダー 1"/>
          <p:cNvSpPr>
            <a:spLocks noGrp="1"/>
          </p:cNvSpPr>
          <p:nvPr>
            <p:ph type="sldNum" sz="quarter" idx="12"/>
          </p:nvPr>
        </p:nvSpPr>
        <p:spPr/>
        <p:txBody>
          <a:bodyPr/>
          <a:lstStyle/>
          <a:p>
            <a:fld id="{0E0B31DB-17DE-43A8-B08C-FE50C6457945}" type="slidenum">
              <a:rPr kumimoji="1" lang="ja-JP" altLang="en-US" sz="1400" b="1" smtClean="0"/>
              <a:t>5</a:t>
            </a:fld>
            <a:endParaRPr kumimoji="1" lang="ja-JP" altLang="en-US" sz="1400" b="1" dirty="0"/>
          </a:p>
        </p:txBody>
      </p:sp>
      <p:pic>
        <p:nvPicPr>
          <p:cNvPr id="4" name="図 3"/>
          <p:cNvPicPr>
            <a:picLocks noChangeAspect="1"/>
          </p:cNvPicPr>
          <p:nvPr/>
        </p:nvPicPr>
        <p:blipFill>
          <a:blip r:embed="rId3"/>
          <a:stretch>
            <a:fillRect/>
          </a:stretch>
        </p:blipFill>
        <p:spPr>
          <a:xfrm>
            <a:off x="1206455" y="218047"/>
            <a:ext cx="9779090" cy="6421906"/>
          </a:xfrm>
          <a:prstGeom prst="rect">
            <a:avLst/>
          </a:prstGeom>
        </p:spPr>
      </p:pic>
    </p:spTree>
    <p:extLst>
      <p:ext uri="{BB962C8B-B14F-4D97-AF65-F5344CB8AC3E}">
        <p14:creationId xmlns:p14="http://schemas.microsoft.com/office/powerpoint/2010/main" val="1353325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88532" y="0"/>
            <a:ext cx="6647236" cy="483163"/>
          </a:xfrm>
          <a:prstGeom prst="rect">
            <a:avLst/>
          </a:prstGeom>
        </p:spPr>
      </p:pic>
      <p:sp>
        <p:nvSpPr>
          <p:cNvPr id="4" name="スライド番号プレースホルダー 3"/>
          <p:cNvSpPr>
            <a:spLocks noGrp="1"/>
          </p:cNvSpPr>
          <p:nvPr>
            <p:ph type="sldNum" sz="quarter" idx="12"/>
          </p:nvPr>
        </p:nvSpPr>
        <p:spPr/>
        <p:txBody>
          <a:bodyPr/>
          <a:lstStyle/>
          <a:p>
            <a:fld id="{0E0B31DB-17DE-43A8-B08C-FE50C6457945}" type="slidenum">
              <a:rPr kumimoji="1" lang="ja-JP" altLang="en-US" sz="1400" b="1" smtClean="0"/>
              <a:t>6</a:t>
            </a:fld>
            <a:endParaRPr kumimoji="1" lang="ja-JP" altLang="en-US" sz="1400" b="1" dirty="0"/>
          </a:p>
        </p:txBody>
      </p:sp>
      <p:pic>
        <p:nvPicPr>
          <p:cNvPr id="2" name="図 1"/>
          <p:cNvPicPr>
            <a:picLocks noChangeAspect="1"/>
          </p:cNvPicPr>
          <p:nvPr/>
        </p:nvPicPr>
        <p:blipFill>
          <a:blip r:embed="rId3"/>
          <a:stretch>
            <a:fillRect/>
          </a:stretch>
        </p:blipFill>
        <p:spPr>
          <a:xfrm>
            <a:off x="788165" y="1146180"/>
            <a:ext cx="10340433" cy="4807148"/>
          </a:xfrm>
          <a:prstGeom prst="rect">
            <a:avLst/>
          </a:prstGeom>
        </p:spPr>
      </p:pic>
    </p:spTree>
    <p:extLst>
      <p:ext uri="{BB962C8B-B14F-4D97-AF65-F5344CB8AC3E}">
        <p14:creationId xmlns:p14="http://schemas.microsoft.com/office/powerpoint/2010/main" val="2164126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0" y="17580"/>
            <a:ext cx="6647236" cy="483163"/>
          </a:xfrm>
          <a:prstGeom prst="rect">
            <a:avLst/>
          </a:prstGeom>
        </p:spPr>
      </p:pic>
      <p:sp>
        <p:nvSpPr>
          <p:cNvPr id="4" name="スライド番号プレースホルダー 3"/>
          <p:cNvSpPr>
            <a:spLocks noGrp="1"/>
          </p:cNvSpPr>
          <p:nvPr>
            <p:ph type="sldNum" sz="quarter" idx="12"/>
          </p:nvPr>
        </p:nvSpPr>
        <p:spPr/>
        <p:txBody>
          <a:bodyPr/>
          <a:lstStyle/>
          <a:p>
            <a:fld id="{0E0B31DB-17DE-43A8-B08C-FE50C6457945}" type="slidenum">
              <a:rPr kumimoji="1" lang="ja-JP" altLang="en-US" sz="1400" b="1" smtClean="0"/>
              <a:t>7</a:t>
            </a:fld>
            <a:endParaRPr kumimoji="1" lang="ja-JP" altLang="en-US" sz="1400" b="1" dirty="0"/>
          </a:p>
        </p:txBody>
      </p:sp>
      <p:sp>
        <p:nvSpPr>
          <p:cNvPr id="7" name="テキスト ボックス 6"/>
          <p:cNvSpPr txBox="1"/>
          <p:nvPr/>
        </p:nvSpPr>
        <p:spPr>
          <a:xfrm>
            <a:off x="4813940" y="535685"/>
            <a:ext cx="2945876" cy="369332"/>
          </a:xfrm>
          <a:prstGeom prst="rect">
            <a:avLst/>
          </a:prstGeom>
          <a:noFill/>
        </p:spPr>
        <p:txBody>
          <a:bodyPr wrap="square" rtlCol="0">
            <a:spAutoFit/>
          </a:bodyPr>
          <a:lstStyle/>
          <a:p>
            <a:r>
              <a:rPr kumimoji="1" lang="ja-JP" altLang="en-US" dirty="0">
                <a:latin typeface="AR P丸ゴシック体E" panose="020F0900000000000000" pitchFamily="50" charset="-128"/>
                <a:ea typeface="AR P丸ゴシック体E" panose="020F0900000000000000" pitchFamily="50" charset="-128"/>
              </a:rPr>
              <a:t>アンゾフの成長ベクトル</a:t>
            </a:r>
          </a:p>
        </p:txBody>
      </p:sp>
      <p:pic>
        <p:nvPicPr>
          <p:cNvPr id="5" name="図 4"/>
          <p:cNvPicPr>
            <a:picLocks noChangeAspect="1"/>
          </p:cNvPicPr>
          <p:nvPr/>
        </p:nvPicPr>
        <p:blipFill>
          <a:blip r:embed="rId3"/>
          <a:stretch>
            <a:fillRect/>
          </a:stretch>
        </p:blipFill>
        <p:spPr>
          <a:xfrm>
            <a:off x="-486159" y="1097258"/>
            <a:ext cx="13223007" cy="4885251"/>
          </a:xfrm>
          <a:prstGeom prst="rect">
            <a:avLst/>
          </a:prstGeom>
        </p:spPr>
      </p:pic>
    </p:spTree>
    <p:extLst>
      <p:ext uri="{BB962C8B-B14F-4D97-AF65-F5344CB8AC3E}">
        <p14:creationId xmlns:p14="http://schemas.microsoft.com/office/powerpoint/2010/main" val="3979847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0E0B31DB-17DE-43A8-B08C-FE50C6457945}" type="slidenum">
              <a:rPr kumimoji="1" lang="ja-JP" altLang="en-US" sz="1400" b="1" smtClean="0"/>
              <a:t>8</a:t>
            </a:fld>
            <a:endParaRPr kumimoji="1" lang="ja-JP" altLang="en-US" sz="1400" b="1" dirty="0"/>
          </a:p>
        </p:txBody>
      </p:sp>
      <p:sp>
        <p:nvSpPr>
          <p:cNvPr id="2" name="正方形/長方形 1"/>
          <p:cNvSpPr/>
          <p:nvPr/>
        </p:nvSpPr>
        <p:spPr>
          <a:xfrm>
            <a:off x="163371" y="129175"/>
            <a:ext cx="5262979" cy="369332"/>
          </a:xfrm>
          <a:prstGeom prst="rect">
            <a:avLst/>
          </a:prstGeom>
        </p:spPr>
        <p:txBody>
          <a:bodyPr wrap="none">
            <a:spAutoFit/>
          </a:bodyPr>
          <a:lstStyle/>
          <a:p>
            <a:r>
              <a:rPr lang="ja-JP" altLang="en-US" b="1" dirty="0"/>
              <a:t>本研究書のインプリケーションと事例研究の視点</a:t>
            </a:r>
          </a:p>
        </p:txBody>
      </p:sp>
      <p:pic>
        <p:nvPicPr>
          <p:cNvPr id="7" name="図 6"/>
          <p:cNvPicPr>
            <a:picLocks noChangeAspect="1"/>
          </p:cNvPicPr>
          <p:nvPr/>
        </p:nvPicPr>
        <p:blipFill>
          <a:blip r:embed="rId3"/>
          <a:stretch>
            <a:fillRect/>
          </a:stretch>
        </p:blipFill>
        <p:spPr>
          <a:xfrm>
            <a:off x="923393" y="732404"/>
            <a:ext cx="9779090" cy="2015790"/>
          </a:xfrm>
          <a:prstGeom prst="rect">
            <a:avLst/>
          </a:prstGeom>
        </p:spPr>
      </p:pic>
      <p:pic>
        <p:nvPicPr>
          <p:cNvPr id="3" name="図 2"/>
          <p:cNvPicPr>
            <a:picLocks noChangeAspect="1"/>
          </p:cNvPicPr>
          <p:nvPr/>
        </p:nvPicPr>
        <p:blipFill>
          <a:blip r:embed="rId4"/>
          <a:stretch>
            <a:fillRect/>
          </a:stretch>
        </p:blipFill>
        <p:spPr>
          <a:xfrm>
            <a:off x="923393" y="2748194"/>
            <a:ext cx="9779090" cy="3643343"/>
          </a:xfrm>
          <a:prstGeom prst="rect">
            <a:avLst/>
          </a:prstGeom>
        </p:spPr>
      </p:pic>
    </p:spTree>
    <p:extLst>
      <p:ext uri="{BB962C8B-B14F-4D97-AF65-F5344CB8AC3E}">
        <p14:creationId xmlns:p14="http://schemas.microsoft.com/office/powerpoint/2010/main" val="3299630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0E0B31DB-17DE-43A8-B08C-FE50C6457945}" type="slidenum">
              <a:rPr kumimoji="1" lang="ja-JP" altLang="en-US" sz="1400" b="1" smtClean="0"/>
              <a:t>9</a:t>
            </a:fld>
            <a:endParaRPr kumimoji="1" lang="ja-JP" altLang="en-US" sz="1400" b="1" dirty="0"/>
          </a:p>
        </p:txBody>
      </p:sp>
      <p:pic>
        <p:nvPicPr>
          <p:cNvPr id="7" name="図 6"/>
          <p:cNvPicPr>
            <a:picLocks noChangeAspect="1"/>
          </p:cNvPicPr>
          <p:nvPr/>
        </p:nvPicPr>
        <p:blipFill>
          <a:blip r:embed="rId2"/>
          <a:stretch>
            <a:fillRect/>
          </a:stretch>
        </p:blipFill>
        <p:spPr>
          <a:xfrm>
            <a:off x="1092536" y="1776323"/>
            <a:ext cx="9779090" cy="3966113"/>
          </a:xfrm>
          <a:prstGeom prst="rect">
            <a:avLst/>
          </a:prstGeom>
        </p:spPr>
      </p:pic>
      <p:sp>
        <p:nvSpPr>
          <p:cNvPr id="2" name="正方形/長方形 1"/>
          <p:cNvSpPr/>
          <p:nvPr/>
        </p:nvSpPr>
        <p:spPr>
          <a:xfrm>
            <a:off x="163371" y="237663"/>
            <a:ext cx="2031325" cy="369332"/>
          </a:xfrm>
          <a:prstGeom prst="rect">
            <a:avLst/>
          </a:prstGeom>
        </p:spPr>
        <p:txBody>
          <a:bodyPr wrap="none">
            <a:spAutoFit/>
          </a:bodyPr>
          <a:lstStyle/>
          <a:p>
            <a:r>
              <a:rPr lang="ja-JP" altLang="en-US" b="1" dirty="0"/>
              <a:t>清酒を選んだ理由</a:t>
            </a:r>
          </a:p>
        </p:txBody>
      </p:sp>
      <p:sp>
        <p:nvSpPr>
          <p:cNvPr id="3" name="思考の吹き出し: 雲形 2"/>
          <p:cNvSpPr/>
          <p:nvPr/>
        </p:nvSpPr>
        <p:spPr>
          <a:xfrm>
            <a:off x="6936259" y="422329"/>
            <a:ext cx="3348681" cy="1532238"/>
          </a:xfrm>
          <a:prstGeom prst="cloudCallout">
            <a:avLst>
              <a:gd name="adj1" fmla="val -44080"/>
              <a:gd name="adj2" fmla="val 891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現地の文化や趣向の影響を受けやすい輸出ハードルの高い商品</a:t>
            </a:r>
          </a:p>
        </p:txBody>
      </p:sp>
    </p:spTree>
    <p:extLst>
      <p:ext uri="{BB962C8B-B14F-4D97-AF65-F5344CB8AC3E}">
        <p14:creationId xmlns:p14="http://schemas.microsoft.com/office/powerpoint/2010/main" val="40925856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4300</TotalTime>
  <Words>775</Words>
  <Application>Microsoft Office PowerPoint</Application>
  <PresentationFormat>ワイド画面</PresentationFormat>
  <Paragraphs>156</Paragraphs>
  <Slides>25</Slides>
  <Notes>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25</vt:i4>
      </vt:variant>
    </vt:vector>
  </HeadingPairs>
  <TitlesOfParts>
    <vt:vector size="34" baseType="lpstr">
      <vt:lpstr>AR P丸ゴシック体E</vt:lpstr>
      <vt:lpstr>HGSｺﾞｼｯｸE</vt:lpstr>
      <vt:lpstr>ＭＳ 明朝</vt:lpstr>
      <vt:lpstr>游ゴシック</vt:lpstr>
      <vt:lpstr>游ゴシック Light</vt:lpstr>
      <vt:lpstr>Arial</vt:lpstr>
      <vt:lpstr>Century</vt:lpstr>
      <vt:lpstr>Times New Roman</vt:lpstr>
      <vt:lpstr>Office テーマ</vt:lpstr>
      <vt:lpstr>研究報告書 プレゼンテーション用 改訂版 平成29年2月7日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研究報告書 プレゼンテーション用  　　　　　　　　　　　　　　　             研  究  科　社会文化科学研究科博士前期課程 　　　　　　　　　　専　    攻　組織経営専攻                              学生番号　47427411                              氏　　名　長光 正明</dc:title>
  <dc:creator>長光正明</dc:creator>
  <cp:lastModifiedBy>長光正明</cp:lastModifiedBy>
  <cp:revision>198</cp:revision>
  <cp:lastPrinted>2017-01-11T16:08:23Z</cp:lastPrinted>
  <dcterms:created xsi:type="dcterms:W3CDTF">2016-07-31T07:06:49Z</dcterms:created>
  <dcterms:modified xsi:type="dcterms:W3CDTF">2017-02-06T15:05:16Z</dcterms:modified>
</cp:coreProperties>
</file>