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6" r:id="rId3"/>
    <p:sldId id="257" r:id="rId4"/>
    <p:sldId id="258" r:id="rId5"/>
    <p:sldId id="260" r:id="rId6"/>
    <p:sldId id="263" r:id="rId7"/>
    <p:sldId id="265" r:id="rId8"/>
    <p:sldId id="264" r:id="rId9"/>
    <p:sldId id="266" r:id="rId10"/>
    <p:sldId id="267" r:id="rId11"/>
    <p:sldId id="262" r:id="rId1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76E"/>
    <a:srgbClr val="C90324"/>
    <a:srgbClr val="2C6250"/>
    <a:srgbClr val="FFFF99"/>
    <a:srgbClr val="C45D08"/>
    <a:srgbClr val="476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9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F8C34F9-B21A-4464-9334-369D36D1E41C}" type="datetimeFigureOut">
              <a:rPr kumimoji="1" lang="ja-JP" altLang="en-US" smtClean="0"/>
              <a:t>2010/10/10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DE48922-CDF9-4E14-9B81-BDE120324D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99760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D836960-4364-45F9-8070-F8C06C8B4039}" type="datetimeFigureOut">
              <a:rPr kumimoji="1" lang="ja-JP" altLang="en-US" smtClean="0"/>
              <a:t>2010/10/10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CFAC47C-F18D-4DDB-9EF5-DDF68DEB8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27867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AC47C-F18D-4DDB-9EF5-DDF68DEB8564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53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AC47C-F18D-4DDB-9EF5-DDF68DEB8564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281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AC47C-F18D-4DDB-9EF5-DDF68DEB8564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466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AC47C-F18D-4DDB-9EF5-DDF68DEB8564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55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AC47C-F18D-4DDB-9EF5-DDF68DEB8564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367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AC47C-F18D-4DDB-9EF5-DDF68DEB8564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424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AC47C-F18D-4DDB-9EF5-DDF68DEB8564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495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AC47C-F18D-4DDB-9EF5-DDF68DEB8564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68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AC47C-F18D-4DDB-9EF5-DDF68DEB8564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長光正明</a:t>
            </a:r>
            <a:r>
              <a:rPr kumimoji="1" lang="en-US" altLang="ja-JP" smtClean="0"/>
              <a:t>Copyroght (C) Masaaki Nagamitsu 2010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1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65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9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63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62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9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4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67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24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68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2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7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EE75-7904-49CD-B2E1-8B5AA2BA0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59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3051771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ja-JP" altLang="en-US" sz="7200" dirty="0">
                <a:solidFill>
                  <a:srgbClr val="F79646"/>
                </a:solidFill>
                <a:latin typeface="HGS創英角ﾎﾟｯﾌﾟ体" pitchFamily="50" charset="-128"/>
                <a:ea typeface="HGS創英角ﾎﾟｯﾌﾟ体" pitchFamily="50" charset="-128"/>
              </a:rPr>
              <a:t>国内</a:t>
            </a:r>
            <a:r>
              <a:rPr lang="ja-JP" altLang="en-US" sz="72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売買取引と</a:t>
            </a:r>
            <a:r>
              <a:rPr lang="en-US" altLang="ja-JP" sz="72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/>
            </a:r>
            <a:br>
              <a:rPr lang="en-US" altLang="ja-JP" sz="72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</a:br>
            <a:r>
              <a:rPr lang="ja-JP" altLang="en-US" sz="7200" dirty="0">
                <a:solidFill>
                  <a:srgbClr val="F79646"/>
                </a:solidFill>
                <a:latin typeface="HGS創英角ﾎﾟｯﾌﾟ体" pitchFamily="50" charset="-128"/>
                <a:ea typeface="HGS創英角ﾎﾟｯﾌﾟ体" pitchFamily="50" charset="-128"/>
              </a:rPr>
              <a:t>国際</a:t>
            </a:r>
            <a:r>
              <a:rPr lang="ja-JP" altLang="en-US" sz="72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売買取引の違い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198984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>
                <a:latin typeface="HGP創英角ﾎﾟｯﾌﾟ体" pitchFamily="50" charset="-128"/>
                <a:ea typeface="HGP創英角ﾎﾟｯﾌﾟ体" pitchFamily="50" charset="-128"/>
              </a:rPr>
              <a:t>長光正明</a:t>
            </a:r>
            <a:endParaRPr kumimoji="1" lang="ja-JP" altLang="en-US" sz="6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26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rgbClr val="3D876E"/>
                </a:solidFill>
                <a:latin typeface="HGP創英角ﾎﾟｯﾌﾟ体" pitchFamily="50" charset="-128"/>
                <a:ea typeface="HGP創英角ﾎﾟｯﾌﾟ体" pitchFamily="50" charset="-128"/>
              </a:rPr>
              <a:t>貿易管理</a:t>
            </a:r>
            <a:endParaRPr kumimoji="1" lang="ja-JP" altLang="en-US" sz="4800" dirty="0">
              <a:solidFill>
                <a:srgbClr val="3D876E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91141" y="1700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モノ</a:t>
            </a:r>
            <a:r>
              <a:rPr lang="ja-JP" altLang="en-US" sz="5400" dirty="0" smtClean="0"/>
              <a:t>・サービスの</a:t>
            </a:r>
            <a:endParaRPr lang="en-US" altLang="ja-JP" sz="5400" dirty="0" smtClean="0"/>
          </a:p>
          <a:p>
            <a:r>
              <a:rPr lang="ja-JP" altLang="en-US" sz="5400" dirty="0" smtClean="0"/>
              <a:t>国際間における移動の管理</a:t>
            </a:r>
            <a:endParaRPr lang="ja-JP" altLang="en-US" sz="5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44150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 smtClean="0">
                <a:solidFill>
                  <a:srgbClr val="3D876E"/>
                </a:solidFill>
                <a:latin typeface="HGP創英角ﾎﾟｯﾌﾟ体" pitchFamily="50" charset="-128"/>
                <a:ea typeface="HGP創英角ﾎﾟｯﾌﾟ体" pitchFamily="50" charset="-128"/>
              </a:rPr>
              <a:t>為替管理</a:t>
            </a:r>
            <a:endParaRPr lang="ja-JP" altLang="en-US" sz="4800" dirty="0">
              <a:solidFill>
                <a:srgbClr val="3D876E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91141" y="47251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カネ</a:t>
            </a:r>
            <a:r>
              <a:rPr lang="ja-JP" altLang="en-US" sz="5400" dirty="0" smtClean="0"/>
              <a:t>の</a:t>
            </a:r>
            <a:endParaRPr lang="en-US" altLang="ja-JP" sz="5400" dirty="0" smtClean="0"/>
          </a:p>
          <a:p>
            <a:r>
              <a:rPr lang="ja-JP" altLang="en-US" sz="5400" dirty="0" smtClean="0"/>
              <a:t>国際間における移動の管理</a:t>
            </a:r>
            <a:endParaRPr lang="ja-JP" altLang="en-US" sz="5400" dirty="0"/>
          </a:p>
        </p:txBody>
      </p:sp>
      <p:sp>
        <p:nvSpPr>
          <p:cNvPr id="10" name="下矢印 9"/>
          <p:cNvSpPr/>
          <p:nvPr/>
        </p:nvSpPr>
        <p:spPr>
          <a:xfrm>
            <a:off x="4139952" y="1205789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4126902" y="4139952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雲形吹き出し 11"/>
          <p:cNvSpPr/>
          <p:nvPr/>
        </p:nvSpPr>
        <p:spPr>
          <a:xfrm>
            <a:off x="444150" y="413701"/>
            <a:ext cx="1440160" cy="1224136"/>
          </a:xfrm>
          <a:prstGeom prst="cloudCallout">
            <a:avLst>
              <a:gd name="adj1" fmla="val 71887"/>
              <a:gd name="adj2" fmla="val 39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rgbClr val="FFFF00"/>
                </a:solidFill>
              </a:rPr>
              <a:t>通関</a:t>
            </a:r>
            <a:endParaRPr kumimoji="1" lang="ja-JP" altLang="en-US" sz="3200" b="1" dirty="0">
              <a:solidFill>
                <a:srgbClr val="FFFF00"/>
              </a:solidFill>
            </a:endParaRPr>
          </a:p>
        </p:txBody>
      </p:sp>
      <p:sp>
        <p:nvSpPr>
          <p:cNvPr id="13" name="雲形吹き出し 12"/>
          <p:cNvSpPr/>
          <p:nvPr/>
        </p:nvSpPr>
        <p:spPr>
          <a:xfrm>
            <a:off x="1259632" y="3527884"/>
            <a:ext cx="1440160" cy="1224136"/>
          </a:xfrm>
          <a:prstGeom prst="cloudCallout">
            <a:avLst>
              <a:gd name="adj1" fmla="val 95067"/>
              <a:gd name="adj2" fmla="val 51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rgbClr val="FFFF00"/>
                </a:solidFill>
              </a:rPr>
              <a:t>通貨</a:t>
            </a:r>
            <a:endParaRPr kumimoji="1" lang="ja-JP" alt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42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95536" y="1196752"/>
            <a:ext cx="4464496" cy="4464496"/>
          </a:xfrm>
          <a:prstGeom prst="ellipse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16855"/>
            <a:ext cx="4486275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円/楕円 4"/>
          <p:cNvSpPr/>
          <p:nvPr/>
        </p:nvSpPr>
        <p:spPr>
          <a:xfrm>
            <a:off x="2771800" y="2996952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売主</a:t>
            </a:r>
            <a:endParaRPr kumimoji="1" lang="ja-JP" altLang="en-US" sz="2800" dirty="0"/>
          </a:p>
        </p:txBody>
      </p:sp>
      <p:sp>
        <p:nvSpPr>
          <p:cNvPr id="6" name="円/楕円 5"/>
          <p:cNvSpPr/>
          <p:nvPr/>
        </p:nvSpPr>
        <p:spPr>
          <a:xfrm>
            <a:off x="899592" y="2996952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買主</a:t>
            </a:r>
            <a:endParaRPr kumimoji="1" lang="ja-JP" altLang="en-US" sz="2800" dirty="0"/>
          </a:p>
        </p:txBody>
      </p:sp>
      <p:sp>
        <p:nvSpPr>
          <p:cNvPr id="7" name="円/楕円 6"/>
          <p:cNvSpPr/>
          <p:nvPr/>
        </p:nvSpPr>
        <p:spPr>
          <a:xfrm>
            <a:off x="5220072" y="3041641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買主</a:t>
            </a:r>
            <a:endParaRPr kumimoji="1" lang="ja-JP" altLang="en-US" sz="2800" dirty="0"/>
          </a:p>
        </p:txBody>
      </p:sp>
      <p:sp>
        <p:nvSpPr>
          <p:cNvPr id="8" name="円/楕円 7"/>
          <p:cNvSpPr/>
          <p:nvPr/>
        </p:nvSpPr>
        <p:spPr>
          <a:xfrm>
            <a:off x="7164288" y="3032956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買主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43608" y="58933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HGS創英角ﾎﾟｯﾌﾟ体" pitchFamily="50" charset="-128"/>
                <a:ea typeface="HGS創英角ﾎﾟｯﾌﾟ体" pitchFamily="50" charset="-128"/>
              </a:rPr>
              <a:t>日本国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02969" y="58933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HGS創英角ﾎﾟｯﾌﾟ体" pitchFamily="50" charset="-128"/>
                <a:ea typeface="HGS創英角ﾎﾟｯﾌﾟ体" pitchFamily="50" charset="-128"/>
              </a:rPr>
              <a:t>外　国</a:t>
            </a:r>
            <a:endParaRPr kumimoji="1" lang="ja-JP" altLang="en-US" sz="3200" dirty="0"/>
          </a:p>
        </p:txBody>
      </p:sp>
      <p:cxnSp>
        <p:nvCxnSpPr>
          <p:cNvPr id="13" name="直線矢印コネクタ 12"/>
          <p:cNvCxnSpPr>
            <a:endCxn id="7" idx="2"/>
          </p:cNvCxnSpPr>
          <p:nvPr/>
        </p:nvCxnSpPr>
        <p:spPr>
          <a:xfrm>
            <a:off x="3995936" y="3429000"/>
            <a:ext cx="1224136" cy="8685"/>
          </a:xfrm>
          <a:prstGeom prst="straightConnector1">
            <a:avLst/>
          </a:prstGeom>
          <a:ln w="762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835696" y="3399345"/>
            <a:ext cx="1224136" cy="8685"/>
          </a:xfrm>
          <a:prstGeom prst="straightConnector1">
            <a:avLst/>
          </a:prstGeom>
          <a:ln w="762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156176" y="3465849"/>
            <a:ext cx="1224136" cy="8685"/>
          </a:xfrm>
          <a:prstGeom prst="straightConnector1">
            <a:avLst/>
          </a:prstGeom>
          <a:ln w="762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下カーブ矢印 13"/>
          <p:cNvSpPr/>
          <p:nvPr/>
        </p:nvSpPr>
        <p:spPr>
          <a:xfrm>
            <a:off x="3409376" y="1772816"/>
            <a:ext cx="2700300" cy="1008112"/>
          </a:xfrm>
          <a:prstGeom prst="curvedDownArrow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下カーブ矢印 17"/>
          <p:cNvSpPr/>
          <p:nvPr/>
        </p:nvSpPr>
        <p:spPr>
          <a:xfrm flipV="1">
            <a:off x="1664677" y="3825044"/>
            <a:ext cx="1566174" cy="504056"/>
          </a:xfrm>
          <a:prstGeom prst="curvedDownArrow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下カーブ矢印 18"/>
          <p:cNvSpPr/>
          <p:nvPr/>
        </p:nvSpPr>
        <p:spPr>
          <a:xfrm flipH="1" flipV="1">
            <a:off x="3349780" y="4005064"/>
            <a:ext cx="2700300" cy="1008112"/>
          </a:xfrm>
          <a:prstGeom prst="curvedDownArrow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下カーブ矢印 19"/>
          <p:cNvSpPr/>
          <p:nvPr/>
        </p:nvSpPr>
        <p:spPr>
          <a:xfrm flipH="1">
            <a:off x="1662186" y="2488174"/>
            <a:ext cx="1566174" cy="504056"/>
          </a:xfrm>
          <a:prstGeom prst="curvedDownArrow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下カーブ矢印 20"/>
          <p:cNvSpPr/>
          <p:nvPr/>
        </p:nvSpPr>
        <p:spPr>
          <a:xfrm flipH="1" flipV="1">
            <a:off x="6118967" y="3833729"/>
            <a:ext cx="1566174" cy="504056"/>
          </a:xfrm>
          <a:prstGeom prst="curvedDownArrow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下カーブ矢印 21"/>
          <p:cNvSpPr/>
          <p:nvPr/>
        </p:nvSpPr>
        <p:spPr>
          <a:xfrm>
            <a:off x="6118967" y="2546484"/>
            <a:ext cx="1566174" cy="504056"/>
          </a:xfrm>
          <a:prstGeom prst="curvedDownArrow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ドーナツ 16"/>
          <p:cNvSpPr/>
          <p:nvPr/>
        </p:nvSpPr>
        <p:spPr>
          <a:xfrm>
            <a:off x="4016682" y="1721307"/>
            <a:ext cx="324036" cy="288032"/>
          </a:xfrm>
          <a:prstGeom prst="donu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ドーナツ 23"/>
          <p:cNvSpPr/>
          <p:nvPr/>
        </p:nvSpPr>
        <p:spPr>
          <a:xfrm>
            <a:off x="4830263" y="1704895"/>
            <a:ext cx="324036" cy="288032"/>
          </a:xfrm>
          <a:prstGeom prst="donu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ドーナツ 24"/>
          <p:cNvSpPr/>
          <p:nvPr/>
        </p:nvSpPr>
        <p:spPr>
          <a:xfrm>
            <a:off x="4761790" y="4839601"/>
            <a:ext cx="324036" cy="288032"/>
          </a:xfrm>
          <a:prstGeom prst="donu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ドーナツ 26"/>
          <p:cNvSpPr/>
          <p:nvPr/>
        </p:nvSpPr>
        <p:spPr>
          <a:xfrm>
            <a:off x="4080821" y="4828267"/>
            <a:ext cx="324036" cy="288032"/>
          </a:xfrm>
          <a:prstGeom prst="donu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810470" y="5291916"/>
            <a:ext cx="159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為替管理</a:t>
            </a:r>
            <a:endParaRPr kumimoji="1" lang="ja-JP" altLang="en-US" dirty="0">
              <a:solidFill>
                <a:srgbClr val="00206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04271" y="1174105"/>
            <a:ext cx="159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貿易管理</a:t>
            </a:r>
            <a:endParaRPr kumimoji="1" lang="ja-JP" altLang="en-US" dirty="0">
              <a:solidFill>
                <a:srgbClr val="00206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810471" y="5482740"/>
            <a:ext cx="159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カネ</a:t>
            </a:r>
            <a:endParaRPr kumimoji="1" lang="ja-JP" altLang="en-US" sz="3600" dirty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804270" y="663326"/>
            <a:ext cx="159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モノ</a:t>
            </a:r>
            <a:endParaRPr kumimoji="1" lang="ja-JP" altLang="en-US" sz="3600" dirty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2048" name="スライド番号プレースホルダー 20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2049" name="日付プレースホルダー 20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70875" y="1428919"/>
            <a:ext cx="2125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accent2"/>
                </a:solidFill>
                <a:latin typeface="HGS創英角ﾎﾟｯﾌﾟ体" pitchFamily="50" charset="-128"/>
                <a:ea typeface="HGS創英角ﾎﾟｯﾌﾟ体" pitchFamily="50" charset="-128"/>
              </a:rPr>
              <a:t>市場</a:t>
            </a:r>
            <a:endParaRPr kumimoji="1" lang="ja-JP" altLang="en-US" sz="3200" dirty="0">
              <a:solidFill>
                <a:schemeClr val="accent2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65053" y="1408152"/>
            <a:ext cx="2125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accent2"/>
                </a:solidFill>
                <a:latin typeface="HGS創英角ﾎﾟｯﾌﾟ体" pitchFamily="50" charset="-128"/>
                <a:ea typeface="HGS創英角ﾎﾟｯﾌﾟ体" pitchFamily="50" charset="-128"/>
              </a:rPr>
              <a:t>市場</a:t>
            </a:r>
            <a:endParaRPr kumimoji="1" lang="ja-JP" alt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>
                <a:solidFill>
                  <a:schemeClr val="accent6"/>
                </a:solidFill>
                <a:latin typeface="HGS創英角ﾎﾟｯﾌﾟ体" pitchFamily="50" charset="-128"/>
                <a:ea typeface="HGS創英角ﾎﾟｯﾌﾟ体" pitchFamily="50" charset="-128"/>
              </a:rPr>
              <a:t>国内</a:t>
            </a:r>
            <a:r>
              <a:rPr kumimoji="1" lang="ja-JP" altLang="en-US" sz="6600" dirty="0" smtClean="0">
                <a:latin typeface="HGS創英角ﾎﾟｯﾌﾟ体" pitchFamily="50" charset="-128"/>
                <a:ea typeface="HGS創英角ﾎﾟｯﾌﾟ体" pitchFamily="50" charset="-128"/>
              </a:rPr>
              <a:t>売買取引と</a:t>
            </a:r>
            <a:r>
              <a:rPr kumimoji="1" lang="en-US" altLang="ja-JP" sz="6600" dirty="0" smtClean="0">
                <a:latin typeface="HGS創英角ﾎﾟｯﾌﾟ体" pitchFamily="50" charset="-128"/>
                <a:ea typeface="HGS創英角ﾎﾟｯﾌﾟ体" pitchFamily="50" charset="-128"/>
              </a:rPr>
              <a:t/>
            </a:r>
            <a:br>
              <a:rPr kumimoji="1" lang="en-US" altLang="ja-JP" sz="6600" dirty="0" smtClean="0">
                <a:latin typeface="HGS創英角ﾎﾟｯﾌﾟ体" pitchFamily="50" charset="-128"/>
                <a:ea typeface="HGS創英角ﾎﾟｯﾌﾟ体" pitchFamily="50" charset="-128"/>
              </a:rPr>
            </a:br>
            <a:r>
              <a:rPr kumimoji="1" lang="ja-JP" altLang="en-US" sz="6600" dirty="0" smtClean="0">
                <a:solidFill>
                  <a:schemeClr val="accent6"/>
                </a:solidFill>
                <a:latin typeface="HGS創英角ﾎﾟｯﾌﾟ体" pitchFamily="50" charset="-128"/>
                <a:ea typeface="HGS創英角ﾎﾟｯﾌﾟ体" pitchFamily="50" charset="-128"/>
              </a:rPr>
              <a:t>国際</a:t>
            </a:r>
            <a:r>
              <a:rPr kumimoji="1" lang="ja-JP" altLang="en-US" sz="6600" dirty="0" smtClean="0">
                <a:latin typeface="HGS創英角ﾎﾟｯﾌﾟ体" pitchFamily="50" charset="-128"/>
                <a:ea typeface="HGS創英角ﾎﾟｯﾌﾟ体" pitchFamily="50" charset="-128"/>
              </a:rPr>
              <a:t>売買取引の違い</a:t>
            </a:r>
            <a:endParaRPr kumimoji="1" lang="ja-JP" altLang="en-US" sz="66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7604" y="4365104"/>
            <a:ext cx="6400800" cy="1752600"/>
          </a:xfrm>
          <a:noFill/>
        </p:spPr>
        <p:txBody>
          <a:bodyPr>
            <a:normAutofit fontScale="92500"/>
          </a:bodyPr>
          <a:lstStyle/>
          <a:p>
            <a:r>
              <a:rPr kumimoji="1" lang="ja-JP" altLang="en-US" sz="8800" dirty="0" smtClean="0">
                <a:solidFill>
                  <a:srgbClr val="2C6250"/>
                </a:solidFill>
                <a:latin typeface="HGS創英角ﾎﾟｯﾌﾟ体" pitchFamily="50" charset="-128"/>
                <a:ea typeface="HGS創英角ﾎﾟｯﾌﾟ体" pitchFamily="50" charset="-128"/>
              </a:rPr>
              <a:t>違いの本質は</a:t>
            </a:r>
            <a:endParaRPr kumimoji="1" lang="ja-JP" altLang="en-US" sz="8800" dirty="0">
              <a:solidFill>
                <a:srgbClr val="2C625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851920" y="3068960"/>
            <a:ext cx="1512168" cy="1080120"/>
          </a:xfrm>
          <a:prstGeom prst="downArrow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376264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国</a:t>
            </a:r>
            <a:r>
              <a:rPr kumimoji="1" lang="ja-JP" altLang="en-US" sz="88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が違う</a:t>
            </a:r>
            <a:r>
              <a:rPr kumimoji="1" lang="en-US" altLang="ja-JP" sz="88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/>
            </a:r>
            <a:br>
              <a:rPr kumimoji="1" lang="en-US" altLang="ja-JP" sz="88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</a:br>
            <a:r>
              <a:rPr lang="ja-JP" altLang="en-US" sz="4800" dirty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ということ</a:t>
            </a:r>
            <a:endParaRPr kumimoji="1" lang="ja-JP" altLang="en-US" sz="4800" dirty="0">
              <a:solidFill>
                <a:srgbClr val="00206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221089"/>
            <a:ext cx="8229600" cy="144016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kumimoji="1" lang="ja-JP" altLang="en-US" sz="8000" dirty="0" smtClean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</a:rPr>
              <a:t>言語・文化</a:t>
            </a:r>
            <a:r>
              <a:rPr kumimoji="1" lang="ja-JP" altLang="en-US" sz="80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</a:rPr>
              <a:t>が違う</a:t>
            </a:r>
            <a:endParaRPr kumimoji="1" lang="ja-JP" altLang="en-US" sz="8000" dirty="0">
              <a:solidFill>
                <a:srgbClr val="476D1D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995936" y="2852936"/>
            <a:ext cx="1296144" cy="1008112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2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7400" dirty="0">
                <a:solidFill>
                  <a:srgbClr val="00B050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  <a:t>言語・文化</a:t>
            </a:r>
            <a:r>
              <a:rPr lang="ja-JP" altLang="en-US" sz="7400" dirty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  <a:t>が違う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3024017"/>
            <a:ext cx="3682752" cy="3573335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66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商慣行</a:t>
            </a:r>
            <a:endParaRPr kumimoji="1" lang="en-US" altLang="ja-JP" sz="6600" dirty="0" smtClean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6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法律</a:t>
            </a:r>
            <a:endParaRPr kumimoji="1" lang="en-US" altLang="ja-JP" sz="6600" dirty="0" smtClean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6600" dirty="0" smtClean="0">
                <a:latin typeface="HGS創英角ﾎﾟｯﾌﾟ体" pitchFamily="50" charset="-128"/>
                <a:ea typeface="HGS創英角ﾎﾟｯﾌﾟ体" pitchFamily="50" charset="-128"/>
              </a:rPr>
              <a:t>が違う</a:t>
            </a:r>
            <a:endParaRPr kumimoji="1" lang="ja-JP" altLang="en-US" sz="66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" name="ストライプ矢印 3"/>
          <p:cNvSpPr/>
          <p:nvPr/>
        </p:nvSpPr>
        <p:spPr>
          <a:xfrm rot="7258646">
            <a:off x="2627784" y="1844824"/>
            <a:ext cx="1224136" cy="864096"/>
          </a:xfrm>
          <a:prstGeom prst="striped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トライプ矢印 4"/>
          <p:cNvSpPr/>
          <p:nvPr/>
        </p:nvSpPr>
        <p:spPr>
          <a:xfrm rot="3550499">
            <a:off x="4724817" y="1761558"/>
            <a:ext cx="1224136" cy="864096"/>
          </a:xfrm>
          <a:prstGeom prst="striped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52234" y="2940601"/>
            <a:ext cx="3952213" cy="37287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市場</a:t>
            </a:r>
            <a:endParaRPr kumimoji="1" lang="en-US" altLang="ja-JP" sz="8000" dirty="0" smtClean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kumimoji="1" lang="ja-JP" altLang="en-US" sz="80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が違う</a:t>
            </a:r>
            <a:endParaRPr kumimoji="1" lang="ja-JP" altLang="en-US" sz="8000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45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376264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市場</a:t>
            </a:r>
            <a:r>
              <a:rPr kumimoji="1" lang="ja-JP" altLang="en-US" sz="88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が違う</a:t>
            </a:r>
            <a:endParaRPr kumimoji="1" lang="ja-JP" altLang="en-US" sz="4800" dirty="0">
              <a:solidFill>
                <a:srgbClr val="00206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3204" y="4077072"/>
            <a:ext cx="8229600" cy="21602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kumimoji="1" lang="ja-JP" altLang="en-US" sz="80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</a:rPr>
              <a:t>仕様・販売手法</a:t>
            </a:r>
            <a:endParaRPr kumimoji="1" lang="en-US" altLang="ja-JP" sz="8000" dirty="0" smtClean="0">
              <a:solidFill>
                <a:srgbClr val="476D1D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80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</a:rPr>
              <a:t>が異なる</a:t>
            </a:r>
            <a:endParaRPr kumimoji="1" lang="ja-JP" altLang="en-US" sz="8000" dirty="0">
              <a:solidFill>
                <a:srgbClr val="476D1D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017426" y="2996952"/>
            <a:ext cx="1296144" cy="1008112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464496" cy="365125"/>
          </a:xfrm>
        </p:spPr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1988840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市場＝既存の需要＋創る需要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800" b="1" dirty="0">
                <a:solidFill>
                  <a:srgbClr val="0070C0"/>
                </a:solidFill>
              </a:rPr>
              <a:t>既存の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需要→普及→飽和→創る需要</a:t>
            </a:r>
            <a:endParaRPr kumimoji="1"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376264"/>
          </a:xfrm>
        </p:spPr>
        <p:txBody>
          <a:bodyPr>
            <a:noAutofit/>
          </a:bodyPr>
          <a:lstStyle/>
          <a:p>
            <a:r>
              <a:rPr lang="ja-JP" altLang="en-US" sz="74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  <a:t>仕様・販売手法</a:t>
            </a:r>
            <a:r>
              <a:rPr lang="en-US" altLang="ja-JP" sz="74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  <a:t/>
            </a:r>
            <a:br>
              <a:rPr lang="en-US" altLang="ja-JP" sz="74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</a:br>
            <a:r>
              <a:rPr lang="ja-JP" altLang="en-US" sz="74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  <a:t>が異なる</a:t>
            </a:r>
            <a:endParaRPr kumimoji="1" lang="ja-JP" altLang="en-US" sz="4800" dirty="0">
              <a:solidFill>
                <a:srgbClr val="00206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208" y="4149080"/>
            <a:ext cx="8229600" cy="1512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96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モノ</a:t>
            </a:r>
            <a:r>
              <a:rPr kumimoji="1" lang="ja-JP" altLang="en-US" sz="96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</a:rPr>
              <a:t>に影響</a:t>
            </a:r>
            <a:endParaRPr kumimoji="1" lang="ja-JP" altLang="en-US" sz="9600" dirty="0">
              <a:solidFill>
                <a:srgbClr val="476D1D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995936" y="2937024"/>
            <a:ext cx="1296144" cy="1008112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3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160240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商慣行・法律</a:t>
            </a:r>
            <a:r>
              <a:rPr kumimoji="1" lang="ja-JP" altLang="en-US" sz="66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が違う</a:t>
            </a:r>
            <a:endParaRPr kumimoji="1" lang="ja-JP" altLang="en-US" sz="6600" dirty="0">
              <a:solidFill>
                <a:srgbClr val="00206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208" y="3861048"/>
            <a:ext cx="3754760" cy="2376264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kumimoji="1" lang="ja-JP" altLang="en-US" sz="80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</a:rPr>
              <a:t>取引交渉</a:t>
            </a:r>
            <a:endParaRPr kumimoji="1" lang="en-US" altLang="ja-JP" sz="8000" dirty="0" smtClean="0">
              <a:solidFill>
                <a:srgbClr val="3D876E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80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</a:rPr>
              <a:t>の手法</a:t>
            </a:r>
            <a:endParaRPr kumimoji="1" lang="en-US" altLang="ja-JP" sz="8000" dirty="0" smtClean="0">
              <a:solidFill>
                <a:srgbClr val="3D876E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80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</a:rPr>
              <a:t>が異なる</a:t>
            </a:r>
            <a:endParaRPr kumimoji="1" lang="ja-JP" altLang="en-US" sz="8000" dirty="0">
              <a:solidFill>
                <a:srgbClr val="476D1D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 rot="1851534">
            <a:off x="2768387" y="1916049"/>
            <a:ext cx="936104" cy="1368152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 rot="20260872">
            <a:off x="5113638" y="1932782"/>
            <a:ext cx="936104" cy="1368152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888917" y="3875360"/>
            <a:ext cx="3754760" cy="237626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ja-JP" altLang="en-US" sz="80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</a:rPr>
              <a:t>貿易・為替</a:t>
            </a:r>
            <a:endParaRPr lang="en-US" altLang="ja-JP" sz="8000" dirty="0" smtClean="0">
              <a:solidFill>
                <a:srgbClr val="3D876E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ja-JP" altLang="en-US" sz="80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</a:rPr>
              <a:t>の管理制度</a:t>
            </a:r>
            <a:endParaRPr lang="en-US" altLang="ja-JP" sz="8000" dirty="0" smtClean="0">
              <a:solidFill>
                <a:srgbClr val="3D876E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ja-JP" altLang="en-US" sz="80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</a:rPr>
              <a:t>が異なる</a:t>
            </a:r>
            <a:endParaRPr lang="ja-JP" altLang="en-US" sz="8000" dirty="0">
              <a:solidFill>
                <a:srgbClr val="476D1D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3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376264"/>
          </a:xfrm>
        </p:spPr>
        <p:txBody>
          <a:bodyPr>
            <a:noAutofit/>
          </a:bodyPr>
          <a:lstStyle/>
          <a:p>
            <a:r>
              <a:rPr lang="ja-JP" altLang="en-US" sz="74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  <a:t>取引交渉の手法</a:t>
            </a:r>
            <a:r>
              <a:rPr lang="en-US" altLang="ja-JP" sz="74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  <a:t/>
            </a:r>
            <a:br>
              <a:rPr lang="en-US" altLang="ja-JP" sz="74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</a:br>
            <a:r>
              <a:rPr lang="ja-JP" altLang="en-US" sz="74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  <a:cs typeface="+mn-cs"/>
              </a:rPr>
              <a:t>が異なる</a:t>
            </a:r>
            <a:endParaRPr kumimoji="1" lang="ja-JP" altLang="en-US" sz="4800" dirty="0">
              <a:solidFill>
                <a:srgbClr val="00206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208" y="4365104"/>
            <a:ext cx="8229600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80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契約</a:t>
            </a:r>
            <a:r>
              <a:rPr kumimoji="1" lang="ja-JP" altLang="en-US" sz="80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</a:rPr>
              <a:t>に影響</a:t>
            </a:r>
            <a:endParaRPr kumimoji="1" lang="ja-JP" altLang="en-US" sz="8000" dirty="0">
              <a:solidFill>
                <a:srgbClr val="476D1D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995936" y="2848496"/>
            <a:ext cx="1296144" cy="1008112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3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376264"/>
          </a:xfrm>
        </p:spPr>
        <p:txBody>
          <a:bodyPr>
            <a:noAutofit/>
          </a:bodyPr>
          <a:lstStyle/>
          <a:p>
            <a:r>
              <a:rPr kumimoji="1" lang="ja-JP" altLang="en-US" sz="72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</a:rPr>
              <a:t>貿易・為替の</a:t>
            </a:r>
            <a:r>
              <a:rPr kumimoji="1" lang="en-US" altLang="ja-JP" sz="72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</a:rPr>
              <a:t/>
            </a:r>
            <a:br>
              <a:rPr kumimoji="1" lang="en-US" altLang="ja-JP" sz="72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</a:rPr>
            </a:br>
            <a:r>
              <a:rPr kumimoji="1" lang="ja-JP" altLang="en-US" sz="7200" dirty="0" smtClean="0">
                <a:solidFill>
                  <a:srgbClr val="3D876E"/>
                </a:solidFill>
                <a:latin typeface="HGS創英角ﾎﾟｯﾌﾟ体" pitchFamily="50" charset="-128"/>
                <a:ea typeface="HGS創英角ﾎﾟｯﾌﾟ体" pitchFamily="50" charset="-128"/>
              </a:rPr>
              <a:t>管理制度</a:t>
            </a:r>
            <a:r>
              <a:rPr kumimoji="1" lang="ja-JP" altLang="en-US" sz="72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が異なる</a:t>
            </a:r>
            <a:endParaRPr kumimoji="1" lang="ja-JP" altLang="en-US" sz="7200" dirty="0">
              <a:solidFill>
                <a:srgbClr val="00206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762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80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通関</a:t>
            </a:r>
            <a:r>
              <a:rPr kumimoji="1" lang="ja-JP" altLang="en-US" sz="80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</a:rPr>
              <a:t>・</a:t>
            </a:r>
            <a:r>
              <a:rPr kumimoji="1" lang="ja-JP" altLang="en-US" sz="80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通貨</a:t>
            </a:r>
            <a:endParaRPr kumimoji="1" lang="en-US" altLang="ja-JP" sz="8000" dirty="0" smtClean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8000" dirty="0" smtClean="0">
                <a:solidFill>
                  <a:srgbClr val="476D1D"/>
                </a:solidFill>
                <a:latin typeface="HGS創英角ﾎﾟｯﾌﾟ体" pitchFamily="50" charset="-128"/>
                <a:ea typeface="HGS創英角ﾎﾟｯﾌﾟ体" pitchFamily="50" charset="-128"/>
              </a:rPr>
              <a:t>に影響</a:t>
            </a:r>
            <a:endParaRPr kumimoji="1" lang="ja-JP" altLang="en-US" sz="8000" dirty="0">
              <a:solidFill>
                <a:srgbClr val="476D1D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029720" y="2564904"/>
            <a:ext cx="1296144" cy="1008112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長光正明 </a:t>
            </a:r>
            <a:r>
              <a:rPr kumimoji="1" lang="en-US" altLang="ja-JP" smtClean="0"/>
              <a:t>Copyright (C) Masaaki Nagamitsu 2010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EE75-7904-49CD-B2E1-8B5AA2BA038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2010/10/10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3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346</Words>
  <Application>Microsoft Office PowerPoint</Application>
  <PresentationFormat>画面に合わせる (4:3)</PresentationFormat>
  <Paragraphs>102</Paragraphs>
  <Slides>11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国内売買取引と 国際売買取引の違い</vt:lpstr>
      <vt:lpstr>国内売買取引と 国際売買取引の違い</vt:lpstr>
      <vt:lpstr>国が違う ということ</vt:lpstr>
      <vt:lpstr>言語・文化が違う</vt:lpstr>
      <vt:lpstr>市場が違う</vt:lpstr>
      <vt:lpstr>仕様・販売手法 が異なる</vt:lpstr>
      <vt:lpstr>商慣行・法律が違う</vt:lpstr>
      <vt:lpstr>取引交渉の手法 が異なる</vt:lpstr>
      <vt:lpstr>貿易・為替の 管理制度が異なる</vt:lpstr>
      <vt:lpstr>貿易管理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国内売買取引と 国際売買取引の違い</dc:title>
  <dc:creator>FJ-USER</dc:creator>
  <cp:lastModifiedBy>FJ-USER</cp:lastModifiedBy>
  <cp:revision>21</cp:revision>
  <cp:lastPrinted>2010-09-22T12:08:14Z</cp:lastPrinted>
  <dcterms:created xsi:type="dcterms:W3CDTF">2010-09-22T09:43:02Z</dcterms:created>
  <dcterms:modified xsi:type="dcterms:W3CDTF">2010-10-10T13:49:36Z</dcterms:modified>
</cp:coreProperties>
</file>